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256" r:id="rId2"/>
    <p:sldId id="415" r:id="rId3"/>
    <p:sldId id="257" r:id="rId4"/>
    <p:sldId id="328" r:id="rId5"/>
    <p:sldId id="330" r:id="rId6"/>
    <p:sldId id="339" r:id="rId7"/>
    <p:sldId id="421" r:id="rId8"/>
    <p:sldId id="422" r:id="rId9"/>
    <p:sldId id="423" r:id="rId10"/>
    <p:sldId id="424" r:id="rId11"/>
    <p:sldId id="341" r:id="rId12"/>
    <p:sldId id="425" r:id="rId13"/>
    <p:sldId id="426" r:id="rId14"/>
    <p:sldId id="340" r:id="rId15"/>
    <p:sldId id="343" r:id="rId16"/>
    <p:sldId id="263" r:id="rId17"/>
    <p:sldId id="363" r:id="rId18"/>
    <p:sldId id="266" r:id="rId19"/>
    <p:sldId id="364" r:id="rId20"/>
    <p:sldId id="372" r:id="rId21"/>
    <p:sldId id="427" r:id="rId22"/>
    <p:sldId id="318" r:id="rId23"/>
    <p:sldId id="403" r:id="rId24"/>
    <p:sldId id="323" r:id="rId25"/>
    <p:sldId id="428" r:id="rId26"/>
    <p:sldId id="429" r:id="rId27"/>
    <p:sldId id="430" r:id="rId28"/>
    <p:sldId id="431" r:id="rId29"/>
    <p:sldId id="432" r:id="rId30"/>
    <p:sldId id="433" r:id="rId31"/>
    <p:sldId id="411" r:id="rId32"/>
    <p:sldId id="416" r:id="rId33"/>
    <p:sldId id="434" r:id="rId34"/>
    <p:sldId id="435" r:id="rId35"/>
    <p:sldId id="436" r:id="rId36"/>
    <p:sldId id="437" r:id="rId37"/>
    <p:sldId id="268" r:id="rId38"/>
    <p:sldId id="259" r:id="rId39"/>
    <p:sldId id="272" r:id="rId40"/>
    <p:sldId id="270" r:id="rId41"/>
    <p:sldId id="271" r:id="rId42"/>
    <p:sldId id="438" r:id="rId43"/>
    <p:sldId id="439" r:id="rId44"/>
    <p:sldId id="440" r:id="rId45"/>
    <p:sldId id="441" r:id="rId46"/>
    <p:sldId id="442" r:id="rId47"/>
    <p:sldId id="443" r:id="rId48"/>
    <p:sldId id="444" r:id="rId49"/>
    <p:sldId id="417" r:id="rId50"/>
    <p:sldId id="418" r:id="rId51"/>
    <p:sldId id="264" r:id="rId52"/>
    <p:sldId id="265" r:id="rId53"/>
    <p:sldId id="445" r:id="rId54"/>
    <p:sldId id="446" r:id="rId55"/>
    <p:sldId id="447" r:id="rId56"/>
    <p:sldId id="267" r:id="rId57"/>
    <p:sldId id="448" r:id="rId58"/>
    <p:sldId id="453" r:id="rId59"/>
    <p:sldId id="449" r:id="rId60"/>
    <p:sldId id="450" r:id="rId61"/>
    <p:sldId id="451" r:id="rId62"/>
    <p:sldId id="419" r:id="rId63"/>
    <p:sldId id="420" r:id="rId64"/>
    <p:sldId id="412" r:id="rId65"/>
    <p:sldId id="454" r:id="rId66"/>
    <p:sldId id="455" r:id="rId67"/>
    <p:sldId id="456" r:id="rId68"/>
    <p:sldId id="457" r:id="rId69"/>
    <p:sldId id="414" r:id="rId70"/>
    <p:sldId id="413" r:id="rId71"/>
    <p:sldId id="458" r:id="rId72"/>
    <p:sldId id="459" r:id="rId73"/>
    <p:sldId id="460" r:id="rId74"/>
    <p:sldId id="461" r:id="rId75"/>
    <p:sldId id="462" r:id="rId76"/>
    <p:sldId id="463" r:id="rId77"/>
    <p:sldId id="464" r:id="rId78"/>
    <p:sldId id="465" r:id="rId79"/>
    <p:sldId id="466" r:id="rId80"/>
    <p:sldId id="261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9BE5"/>
    <a:srgbClr val="198DD4"/>
    <a:srgbClr val="189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2" autoAdjust="0"/>
  </p:normalViewPr>
  <p:slideViewPr>
    <p:cSldViewPr snapToGrid="0" showGuides="1">
      <p:cViewPr varScale="1">
        <p:scale>
          <a:sx n="59" d="100"/>
          <a:sy n="59" d="100"/>
        </p:scale>
        <p:origin x="96" y="966"/>
      </p:cViewPr>
      <p:guideLst>
        <p:guide orient="horz" pos="225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AD2C2AC-1F6A-1167-EDF2-9DCB3767F7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E2C89D-4A7F-C691-9099-ACA8F84730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23796-8ABB-4401-87AA-3C6A4670C624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5AF2B93-A2C1-4863-CCE0-BA4ED1A40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5BE8F1-871A-9FCF-A19E-38B524BCD7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AA776-27F7-4BA2-8F01-C27F4FC9B5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41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28" b="5267"/>
          <a:stretch>
            <a:fillRect/>
          </a:stretch>
        </p:blipFill>
        <p:spPr>
          <a:xfrm>
            <a:off x="-42490" y="-12703"/>
            <a:ext cx="12235691" cy="687214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671195" y="2502535"/>
            <a:ext cx="6879136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955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955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3955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设计实施企业交换网络</a:t>
            </a:r>
            <a:endParaRPr lang="en-US" altLang="zh-CN" sz="3955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71099" y="3423027"/>
            <a:ext cx="1575530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7" name="矩形 16"/>
          <p:cNvSpPr/>
          <p:nvPr userDrawn="1"/>
        </p:nvSpPr>
        <p:spPr>
          <a:xfrm>
            <a:off x="671100" y="4934988"/>
            <a:ext cx="3682255" cy="619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457296"/>
            <a:ext cx="3932624" cy="160053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698" y="987633"/>
            <a:ext cx="6172808" cy="4874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835" indent="0">
              <a:buNone/>
              <a:defRPr sz="2800"/>
            </a:lvl2pPr>
            <a:lvl3pPr marL="914400" indent="0">
              <a:buNone/>
              <a:defRPr sz="2400"/>
            </a:lvl3pPr>
            <a:lvl4pPr marL="1372235" indent="0">
              <a:buNone/>
              <a:defRPr sz="2000"/>
            </a:lvl4pPr>
            <a:lvl5pPr marL="1828800" indent="0">
              <a:buNone/>
              <a:defRPr sz="2000"/>
            </a:lvl5pPr>
            <a:lvl6pPr marL="2286635" indent="0">
              <a:buNone/>
              <a:defRPr sz="2000"/>
            </a:lvl6pPr>
            <a:lvl7pPr marL="2743835" indent="0">
              <a:buNone/>
              <a:defRPr sz="2000"/>
            </a:lvl7pPr>
            <a:lvl8pPr marL="3201670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71" y="2057833"/>
            <a:ext cx="3932624" cy="38123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835" indent="0">
              <a:buNone/>
              <a:defRPr sz="1400"/>
            </a:lvl2pPr>
            <a:lvl3pPr marL="914400" indent="0">
              <a:buNone/>
              <a:defRPr sz="1200"/>
            </a:lvl3pPr>
            <a:lvl4pPr marL="1372235" indent="0">
              <a:buNone/>
              <a:defRPr sz="1000"/>
            </a:lvl4pPr>
            <a:lvl5pPr marL="1828800" indent="0">
              <a:buNone/>
              <a:defRPr sz="1000"/>
            </a:lvl5pPr>
            <a:lvl6pPr marL="228663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365202"/>
            <a:ext cx="10516635" cy="132584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83" y="1826009"/>
            <a:ext cx="10516635" cy="435225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759" y="365202"/>
            <a:ext cx="2629159" cy="581306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83" y="365202"/>
            <a:ext cx="7735062" cy="581306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365202"/>
            <a:ext cx="10516635" cy="132584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83" y="1826009"/>
            <a:ext cx="10516635" cy="43522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 userDrawn="1"/>
        </p:nvSpPr>
        <p:spPr bwMode="auto">
          <a:xfrm>
            <a:off x="2481727" y="1827994"/>
            <a:ext cx="9709297" cy="1411187"/>
          </a:xfrm>
          <a:custGeom>
            <a:avLst/>
            <a:gdLst>
              <a:gd name="T0" fmla="*/ 11567 w 11567"/>
              <a:gd name="T1" fmla="*/ 2441 h 2441"/>
              <a:gd name="T2" fmla="*/ 0 w 11567"/>
              <a:gd name="T3" fmla="*/ 2441 h 2441"/>
              <a:gd name="T4" fmla="*/ 1542 w 11567"/>
              <a:gd name="T5" fmla="*/ 0 h 2441"/>
              <a:gd name="T6" fmla="*/ 11567 w 11567"/>
              <a:gd name="T7" fmla="*/ 0 h 2441"/>
              <a:gd name="T8" fmla="*/ 11567 w 11567"/>
              <a:gd name="T9" fmla="*/ 2441 h 2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7" h="2441">
                <a:moveTo>
                  <a:pt x="11567" y="2441"/>
                </a:moveTo>
                <a:lnTo>
                  <a:pt x="0" y="2441"/>
                </a:lnTo>
                <a:lnTo>
                  <a:pt x="1542" y="0"/>
                </a:lnTo>
                <a:lnTo>
                  <a:pt x="11567" y="0"/>
                </a:lnTo>
                <a:lnTo>
                  <a:pt x="11567" y="24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61652" tIns="30825" rIns="61652" bIns="30825"/>
          <a:lstStyle/>
          <a:p>
            <a:endParaRPr lang="zh-CN" altLang="en-US" sz="162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0" y="3838192"/>
            <a:ext cx="6223107" cy="1284954"/>
          </a:xfrm>
          <a:custGeom>
            <a:avLst/>
            <a:gdLst>
              <a:gd name="T0" fmla="*/ 0 w 7413"/>
              <a:gd name="T1" fmla="*/ 0 h 2222"/>
              <a:gd name="T2" fmla="*/ 7413 w 7413"/>
              <a:gd name="T3" fmla="*/ 0 h 2222"/>
              <a:gd name="T4" fmla="*/ 6010 w 7413"/>
              <a:gd name="T5" fmla="*/ 2222 h 2222"/>
              <a:gd name="T6" fmla="*/ 0 w 7413"/>
              <a:gd name="T7" fmla="*/ 2222 h 2222"/>
              <a:gd name="T8" fmla="*/ 0 w 7413"/>
              <a:gd name="T9" fmla="*/ 0 h 2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3" h="2222">
                <a:moveTo>
                  <a:pt x="0" y="0"/>
                </a:moveTo>
                <a:lnTo>
                  <a:pt x="7413" y="0"/>
                </a:lnTo>
                <a:lnTo>
                  <a:pt x="6010" y="2222"/>
                </a:lnTo>
                <a:lnTo>
                  <a:pt x="0" y="222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61652" tIns="30825" rIns="61652" bIns="30825"/>
          <a:lstStyle/>
          <a:p>
            <a:endParaRPr lang="zh-CN" altLang="en-US" sz="162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 userDrawn="1"/>
        </p:nvSpPr>
        <p:spPr bwMode="auto">
          <a:xfrm>
            <a:off x="0" y="2321018"/>
            <a:ext cx="10173702" cy="2236464"/>
          </a:xfrm>
          <a:custGeom>
            <a:avLst/>
            <a:gdLst>
              <a:gd name="T0" fmla="*/ 0 w 13970"/>
              <a:gd name="T1" fmla="*/ 0 h 3869"/>
              <a:gd name="T2" fmla="*/ 13970 w 13970"/>
              <a:gd name="T3" fmla="*/ 0 h 3869"/>
              <a:gd name="T4" fmla="*/ 11527 w 13970"/>
              <a:gd name="T5" fmla="*/ 3869 h 3869"/>
              <a:gd name="T6" fmla="*/ 0 w 13970"/>
              <a:gd name="T7" fmla="*/ 3869 h 3869"/>
              <a:gd name="T8" fmla="*/ 0 w 13970"/>
              <a:gd name="T9" fmla="*/ 0 h 3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70" h="3869">
                <a:moveTo>
                  <a:pt x="0" y="0"/>
                </a:moveTo>
                <a:lnTo>
                  <a:pt x="13970" y="0"/>
                </a:lnTo>
                <a:lnTo>
                  <a:pt x="11527" y="3869"/>
                </a:lnTo>
                <a:lnTo>
                  <a:pt x="0" y="3869"/>
                </a:lnTo>
                <a:lnTo>
                  <a:pt x="0" y="0"/>
                </a:lnTo>
                <a:close/>
              </a:path>
            </a:pathLst>
          </a:custGeom>
          <a:solidFill>
            <a:srgbClr val="239BE5"/>
          </a:solidFill>
          <a:ln>
            <a:noFill/>
          </a:ln>
        </p:spPr>
        <p:txBody>
          <a:bodyPr lIns="61652" tIns="30825" rIns="61652" bIns="30825"/>
          <a:lstStyle/>
          <a:p>
            <a:endParaRPr lang="zh-CN" altLang="en-US" sz="162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 userDrawn="1"/>
        </p:nvSpPr>
        <p:spPr bwMode="auto">
          <a:xfrm>
            <a:off x="10783645" y="2212647"/>
            <a:ext cx="417787" cy="675227"/>
          </a:xfrm>
          <a:custGeom>
            <a:avLst/>
            <a:gdLst>
              <a:gd name="T0" fmla="*/ 584 w 725"/>
              <a:gd name="T1" fmla="*/ 443 h 1169"/>
              <a:gd name="T2" fmla="*/ 725 w 725"/>
              <a:gd name="T3" fmla="*/ 585 h 1169"/>
              <a:gd name="T4" fmla="*/ 584 w 725"/>
              <a:gd name="T5" fmla="*/ 726 h 1169"/>
              <a:gd name="T6" fmla="*/ 141 w 725"/>
              <a:gd name="T7" fmla="*/ 1169 h 1169"/>
              <a:gd name="T8" fmla="*/ 0 w 725"/>
              <a:gd name="T9" fmla="*/ 1028 h 1169"/>
              <a:gd name="T10" fmla="*/ 443 w 725"/>
              <a:gd name="T11" fmla="*/ 585 h 1169"/>
              <a:gd name="T12" fmla="*/ 0 w 725"/>
              <a:gd name="T13" fmla="*/ 141 h 1169"/>
              <a:gd name="T14" fmla="*/ 141 w 725"/>
              <a:gd name="T15" fmla="*/ 0 h 1169"/>
              <a:gd name="T16" fmla="*/ 584 w 725"/>
              <a:gd name="T17" fmla="*/ 443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5" h="1169">
                <a:moveTo>
                  <a:pt x="584" y="443"/>
                </a:moveTo>
                <a:lnTo>
                  <a:pt x="725" y="585"/>
                </a:lnTo>
                <a:lnTo>
                  <a:pt x="584" y="726"/>
                </a:lnTo>
                <a:lnTo>
                  <a:pt x="141" y="1169"/>
                </a:lnTo>
                <a:lnTo>
                  <a:pt x="0" y="1028"/>
                </a:lnTo>
                <a:lnTo>
                  <a:pt x="443" y="585"/>
                </a:lnTo>
                <a:lnTo>
                  <a:pt x="0" y="141"/>
                </a:lnTo>
                <a:lnTo>
                  <a:pt x="141" y="0"/>
                </a:lnTo>
                <a:lnTo>
                  <a:pt x="584" y="443"/>
                </a:lnTo>
                <a:close/>
              </a:path>
            </a:pathLst>
          </a:custGeom>
          <a:solidFill>
            <a:srgbClr val="198DD4"/>
          </a:solidFill>
          <a:ln>
            <a:noFill/>
          </a:ln>
        </p:spPr>
        <p:txBody>
          <a:bodyPr lIns="61652" tIns="30825" rIns="61652" bIns="30825"/>
          <a:lstStyle/>
          <a:p>
            <a:endParaRPr lang="zh-CN" altLang="en-US" sz="162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365203"/>
            <a:ext cx="4505769" cy="43425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9292" y="365202"/>
            <a:ext cx="350376" cy="3504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7" name="矩形 6"/>
          <p:cNvSpPr/>
          <p:nvPr userDrawn="1"/>
        </p:nvSpPr>
        <p:spPr>
          <a:xfrm>
            <a:off x="440187" y="487147"/>
            <a:ext cx="312273" cy="3123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28" b="5267"/>
          <a:stretch>
            <a:fillRect/>
          </a:stretch>
        </p:blipFill>
        <p:spPr>
          <a:xfrm>
            <a:off x="-42490" y="-12703"/>
            <a:ext cx="12235691" cy="687214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700703" y="2711962"/>
            <a:ext cx="3947955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935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736559" y="4094368"/>
            <a:ext cx="3912099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365202"/>
            <a:ext cx="10516635" cy="132584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83" y="1826009"/>
            <a:ext cx="5182110" cy="43522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808" y="1826009"/>
            <a:ext cx="5182110" cy="43522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365202"/>
            <a:ext cx="10516635" cy="132584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871" y="1681517"/>
            <a:ext cx="5158295" cy="8240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83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223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63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871" y="2505602"/>
            <a:ext cx="5158295" cy="368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1681517"/>
            <a:ext cx="5183698" cy="8240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83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223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63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2505602"/>
            <a:ext cx="5183698" cy="368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457296"/>
            <a:ext cx="3932624" cy="160053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698" y="987633"/>
            <a:ext cx="6172808" cy="487465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71" y="2057833"/>
            <a:ext cx="3932624" cy="38123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835" indent="0">
              <a:buNone/>
              <a:defRPr sz="1400"/>
            </a:lvl2pPr>
            <a:lvl3pPr marL="914400" indent="0">
              <a:buNone/>
              <a:defRPr sz="1200"/>
            </a:lvl3pPr>
            <a:lvl4pPr marL="1372235" indent="0">
              <a:buNone/>
              <a:defRPr sz="1000"/>
            </a:lvl4pPr>
            <a:lvl5pPr marL="1828800" indent="0">
              <a:buNone/>
              <a:defRPr sz="1000"/>
            </a:lvl5pPr>
            <a:lvl6pPr marL="228663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83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DEFC6E09-CF93-424F-9D8E-34DAA948F968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998" y="6357687"/>
            <a:ext cx="4115205" cy="36520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1448" y="6357687"/>
            <a:ext cx="2743470" cy="365202"/>
          </a:xfrm>
          <a:prstGeom prst="rect">
            <a:avLst/>
          </a:prstGeom>
        </p:spPr>
        <p:txBody>
          <a:bodyPr/>
          <a:lstStyle/>
          <a:p>
            <a:fld id="{31F8CEF4-CAD6-4B2A-9A58-D03AEC89E5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80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30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302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74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2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6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30857" y="5083225"/>
            <a:ext cx="830837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20" b="1" dirty="0">
                <a:solidFill>
                  <a:srgbClr val="1890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84223" y="5083225"/>
            <a:ext cx="847967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20" b="1" dirty="0">
                <a:solidFill>
                  <a:srgbClr val="1890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李昕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79" y="1583055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局域网组网标准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154750" y="2256509"/>
            <a:ext cx="94102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802.6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：定义了城域网（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Metropolitan Area Network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）介质访问控制子层与物理层规范。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802.10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：定义了可互操作的局域网安全性规范。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802.11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：定义了无线局域网（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Local Area Network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LAN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）技术。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802.12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100Mbps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传输速率制定的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100VG 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Any LAN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标准。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802.15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：定义了无线个域网的多个标准。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95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4.1.2</a:t>
            </a:r>
            <a:r>
              <a:rPr lang="zh-CN" altLang="en-US" dirty="0"/>
              <a:t>冲突域域广播域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694" y="1728682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冲突域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5022" y="2589975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Rectangle 330">
            <a:extLst>
              <a:ext uri="{FF2B5EF4-FFF2-40B4-BE49-F238E27FC236}">
                <a16:creationId xmlns:a16="http://schemas.microsoft.com/office/drawing/2014/main" id="{F4155159-6A1F-B918-AF4C-B97139C20B00}"/>
              </a:ext>
            </a:extLst>
          </p:cNvPr>
          <p:cNvSpPr/>
          <p:nvPr/>
        </p:nvSpPr>
        <p:spPr>
          <a:xfrm>
            <a:off x="1696085" y="2469913"/>
            <a:ext cx="87998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冲突域是指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当网络上的一台设备发送数据报文时，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该物理网络上的其他设备都必须等待它发送完成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假如两台设备在同一个物理网段上同时发送数据报文</a:t>
            </a: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时，数字信号将在链路上发生相互干扰，就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会发生冲突的现象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330">
            <a:extLst>
              <a:ext uri="{FF2B5EF4-FFF2-40B4-BE49-F238E27FC236}">
                <a16:creationId xmlns:a16="http://schemas.microsoft.com/office/drawing/2014/main" id="{F94FFF8A-BF2C-447C-6A4A-428BB3224BD3}"/>
              </a:ext>
            </a:extLst>
          </p:cNvPr>
          <p:cNvSpPr/>
          <p:nvPr/>
        </p:nvSpPr>
        <p:spPr>
          <a:xfrm>
            <a:off x="1696085" y="4470420"/>
            <a:ext cx="8799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交换机</a:t>
            </a:r>
            <a:r>
              <a:rPr lang="zh-CN" altLang="en-US" sz="2400" dirty="0"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路由器</a:t>
            </a: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每个端口都是一个单独的冲突域。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集线器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，则所有的端口都在同一个冲突域中。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Group 332">
            <a:extLst>
              <a:ext uri="{FF2B5EF4-FFF2-40B4-BE49-F238E27FC236}">
                <a16:creationId xmlns:a16="http://schemas.microsoft.com/office/drawing/2014/main" id="{BF6CE1EE-0E66-95CA-2972-61E5B03CF179}"/>
              </a:ext>
            </a:extLst>
          </p:cNvPr>
          <p:cNvGrpSpPr/>
          <p:nvPr/>
        </p:nvGrpSpPr>
        <p:grpSpPr>
          <a:xfrm>
            <a:off x="1081830" y="4500752"/>
            <a:ext cx="259244" cy="259815"/>
            <a:chOff x="4643438" y="2786064"/>
            <a:chExt cx="288476" cy="288476"/>
          </a:xfrm>
        </p:grpSpPr>
        <p:sp>
          <p:nvSpPr>
            <p:cNvPr id="26" name="Oval 326">
              <a:extLst>
                <a:ext uri="{FF2B5EF4-FFF2-40B4-BE49-F238E27FC236}">
                  <a16:creationId xmlns:a16="http://schemas.microsoft.com/office/drawing/2014/main" id="{38556195-E3B5-98A8-23A2-C72B569A6F70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DF28389-CD11-F7B2-59B2-DF6D6FAF711F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368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4.1.2</a:t>
            </a:r>
            <a:r>
              <a:rPr lang="zh-CN" altLang="en-US" dirty="0"/>
              <a:t>冲突域域广播域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694" y="1728682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广播域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5022" y="2589975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Rectangle 330">
            <a:extLst>
              <a:ext uri="{FF2B5EF4-FFF2-40B4-BE49-F238E27FC236}">
                <a16:creationId xmlns:a16="http://schemas.microsoft.com/office/drawing/2014/main" id="{F4155159-6A1F-B918-AF4C-B97139C20B00}"/>
              </a:ext>
            </a:extLst>
          </p:cNvPr>
          <p:cNvSpPr/>
          <p:nvPr/>
        </p:nvSpPr>
        <p:spPr>
          <a:xfrm>
            <a:off x="1696085" y="2469913"/>
            <a:ext cx="8799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广播域指的是在一个特定的网络范围内的所有设备，都将侦听到该网络中发送的所有广播。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330">
            <a:extLst>
              <a:ext uri="{FF2B5EF4-FFF2-40B4-BE49-F238E27FC236}">
                <a16:creationId xmlns:a16="http://schemas.microsoft.com/office/drawing/2014/main" id="{F94FFF8A-BF2C-447C-6A4A-428BB3224BD3}"/>
              </a:ext>
            </a:extLst>
          </p:cNvPr>
          <p:cNvSpPr/>
          <p:nvPr/>
        </p:nvSpPr>
        <p:spPr>
          <a:xfrm>
            <a:off x="1696085" y="3543031"/>
            <a:ext cx="8799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缺省情况下，交换机的所有端口都在同一个广播域内。而路由器的每一个端口都是一个单独的广播域，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Group 332">
            <a:extLst>
              <a:ext uri="{FF2B5EF4-FFF2-40B4-BE49-F238E27FC236}">
                <a16:creationId xmlns:a16="http://schemas.microsoft.com/office/drawing/2014/main" id="{BF6CE1EE-0E66-95CA-2972-61E5B03CF179}"/>
              </a:ext>
            </a:extLst>
          </p:cNvPr>
          <p:cNvGrpSpPr/>
          <p:nvPr/>
        </p:nvGrpSpPr>
        <p:grpSpPr>
          <a:xfrm>
            <a:off x="1085022" y="3543031"/>
            <a:ext cx="259244" cy="259815"/>
            <a:chOff x="4643438" y="2786064"/>
            <a:chExt cx="288476" cy="288476"/>
          </a:xfrm>
        </p:grpSpPr>
        <p:sp>
          <p:nvSpPr>
            <p:cNvPr id="26" name="Oval 326">
              <a:extLst>
                <a:ext uri="{FF2B5EF4-FFF2-40B4-BE49-F238E27FC236}">
                  <a16:creationId xmlns:a16="http://schemas.microsoft.com/office/drawing/2014/main" id="{38556195-E3B5-98A8-23A2-C72B569A6F70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DF28389-CD11-F7B2-59B2-DF6D6FAF711F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990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4.1.2</a:t>
            </a:r>
            <a:r>
              <a:rPr lang="zh-CN" altLang="en-US" dirty="0"/>
              <a:t>冲突域域广播域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0FCD2220-E12A-E469-978A-8E890BB8B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851" y="1638299"/>
            <a:ext cx="6305616" cy="363265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0CECD8C-2C0C-62B1-80DB-14A19BFE30CB}"/>
              </a:ext>
            </a:extLst>
          </p:cNvPr>
          <p:cNvSpPr txBox="1"/>
          <p:nvPr/>
        </p:nvSpPr>
        <p:spPr>
          <a:xfrm>
            <a:off x="3046640" y="5370590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4‑3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广播域与冲突域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687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4.1.3  CSMA/CD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153694" y="1479127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CSMA/CD</a:t>
            </a:r>
            <a:r>
              <a:rPr lang="zh-CN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协议是如何工作的</a:t>
            </a:r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7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Rectangle 330"/>
          <p:cNvSpPr/>
          <p:nvPr/>
        </p:nvSpPr>
        <p:spPr>
          <a:xfrm>
            <a:off x="2405380" y="2162810"/>
            <a:ext cx="8257177" cy="424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当一台主机计划通过网络传输数据时，它必须先检测线路上是否有信号。</a:t>
            </a:r>
            <a:endParaRPr lang="en-US" altLang="zh-CN" sz="24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如果没有其他主机在传输数据，那么这台主机就可以立即开始传输。并且待续地检测线路，确保没有其他主机开始传输。</a:t>
            </a:r>
            <a:endParaRPr lang="en-US" altLang="zh-CN" sz="24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如果该主机在线路上检测到其他主机的传输，它将发送一个拥塞信号，使得线路上的其他主机不再发送数据。当其他主机检测到这个拥塞信号后，都将等待一个随机时间再尝试传输。</a:t>
            </a:r>
            <a:endParaRPr lang="en-US" altLang="zh-CN" sz="24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1752" name="Group 332"/>
          <p:cNvGrpSpPr/>
          <p:nvPr/>
        </p:nvGrpSpPr>
        <p:grpSpPr>
          <a:xfrm>
            <a:off x="2071000" y="241429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332"/>
          <p:cNvGrpSpPr/>
          <p:nvPr/>
        </p:nvGrpSpPr>
        <p:grpSpPr>
          <a:xfrm>
            <a:off x="2071000" y="3145860"/>
            <a:ext cx="259244" cy="259815"/>
            <a:chOff x="4643438" y="2786064"/>
            <a:chExt cx="288476" cy="288476"/>
          </a:xfrm>
        </p:grpSpPr>
        <p:sp>
          <p:nvSpPr>
            <p:cNvPr id="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902970" y="21844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332">
            <a:extLst>
              <a:ext uri="{FF2B5EF4-FFF2-40B4-BE49-F238E27FC236}">
                <a16:creationId xmlns:a16="http://schemas.microsoft.com/office/drawing/2014/main" id="{339F9AEC-2058-C2E2-F23E-95FE7D17B685}"/>
              </a:ext>
            </a:extLst>
          </p:cNvPr>
          <p:cNvGrpSpPr/>
          <p:nvPr/>
        </p:nvGrpSpPr>
        <p:grpSpPr>
          <a:xfrm>
            <a:off x="2024072" y="4146708"/>
            <a:ext cx="259244" cy="259815"/>
            <a:chOff x="4643438" y="2786064"/>
            <a:chExt cx="288476" cy="288476"/>
          </a:xfrm>
        </p:grpSpPr>
        <p:sp>
          <p:nvSpPr>
            <p:cNvPr id="16" name="Oval 326">
              <a:extLst>
                <a:ext uri="{FF2B5EF4-FFF2-40B4-BE49-F238E27FC236}">
                  <a16:creationId xmlns:a16="http://schemas.microsoft.com/office/drawing/2014/main" id="{DD2267B2-9170-51F9-2F94-E80ECD84D676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>
              <a:extLst>
                <a:ext uri="{FF2B5EF4-FFF2-40B4-BE49-F238E27FC236}">
                  <a16:creationId xmlns:a16="http://schemas.microsoft.com/office/drawing/2014/main" id="{0EFEC8ED-E759-5D95-A645-A0DCD8C48252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波形 8">
            <a:extLst>
              <a:ext uri="{FF2B5EF4-FFF2-40B4-BE49-F238E27FC236}">
                <a16:creationId xmlns:a16="http://schemas.microsoft.com/office/drawing/2014/main" id="{44F0B081-53D5-ECBF-266F-735E3DEB609F}"/>
              </a:ext>
            </a:extLst>
          </p:cNvPr>
          <p:cNvSpPr/>
          <p:nvPr/>
        </p:nvSpPr>
        <p:spPr>
          <a:xfrm>
            <a:off x="5344052" y="5257800"/>
            <a:ext cx="5541191" cy="1181521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以太网使用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CSMA/CD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协议来避免两台设备同时在网络介质上传输数据造成的冲突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823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4.1.4 </a:t>
            </a:r>
            <a:r>
              <a:rPr lang="zh-CN" altLang="en-US" dirty="0"/>
              <a:t>以太网技术发展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696720" y="2455545"/>
            <a:ext cx="87998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/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标准以太网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快速以太网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吉比特以太网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endParaRPr lang="en-US" altLang="zh-CN" sz="2400" kern="0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万兆以太网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5022" y="2589975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Group 332">
            <a:extLst>
              <a:ext uri="{FF2B5EF4-FFF2-40B4-BE49-F238E27FC236}">
                <a16:creationId xmlns:a16="http://schemas.microsoft.com/office/drawing/2014/main" id="{8F381EB0-E856-9595-94E4-655DB6ED0CB6}"/>
              </a:ext>
            </a:extLst>
          </p:cNvPr>
          <p:cNvGrpSpPr/>
          <p:nvPr/>
        </p:nvGrpSpPr>
        <p:grpSpPr>
          <a:xfrm>
            <a:off x="1085022" y="3981120"/>
            <a:ext cx="259244" cy="259815"/>
            <a:chOff x="4643438" y="2786064"/>
            <a:chExt cx="288476" cy="288476"/>
          </a:xfrm>
        </p:grpSpPr>
        <p:sp>
          <p:nvSpPr>
            <p:cNvPr id="19" name="Oval 326">
              <a:extLst>
                <a:ext uri="{FF2B5EF4-FFF2-40B4-BE49-F238E27FC236}">
                  <a16:creationId xmlns:a16="http://schemas.microsoft.com/office/drawing/2014/main" id="{CD7DFEA1-3FF0-50B9-A064-2273D26E85A3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AB7992C9-5B03-7004-97F3-7E964B6CFDDD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5410A673-4F3A-1003-F95D-970EAB5B4B73}"/>
              </a:ext>
            </a:extLst>
          </p:cNvPr>
          <p:cNvGrpSpPr/>
          <p:nvPr/>
        </p:nvGrpSpPr>
        <p:grpSpPr>
          <a:xfrm>
            <a:off x="1085022" y="3376821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6EDECE53-8ACA-8340-5B85-DDD5CB76CE71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8B5A9A25-EA0F-E2F1-7D25-930B855C9BC0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Group 332">
            <a:extLst>
              <a:ext uri="{FF2B5EF4-FFF2-40B4-BE49-F238E27FC236}">
                <a16:creationId xmlns:a16="http://schemas.microsoft.com/office/drawing/2014/main" id="{BF6CE1EE-0E66-95CA-2972-61E5B03CF179}"/>
              </a:ext>
            </a:extLst>
          </p:cNvPr>
          <p:cNvGrpSpPr/>
          <p:nvPr/>
        </p:nvGrpSpPr>
        <p:grpSpPr>
          <a:xfrm>
            <a:off x="1085022" y="4752148"/>
            <a:ext cx="259244" cy="259815"/>
            <a:chOff x="4643438" y="2786064"/>
            <a:chExt cx="288476" cy="288476"/>
          </a:xfrm>
        </p:grpSpPr>
        <p:sp>
          <p:nvSpPr>
            <p:cNvPr id="26" name="Oval 326">
              <a:extLst>
                <a:ext uri="{FF2B5EF4-FFF2-40B4-BE49-F238E27FC236}">
                  <a16:creationId xmlns:a16="http://schemas.microsoft.com/office/drawing/2014/main" id="{38556195-E3B5-98A8-23A2-C72B569A6F70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DF28389-CD11-F7B2-59B2-DF6D6FAF711F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058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31192" y="3095164"/>
            <a:ext cx="3670351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交换机设备简介</a:t>
            </a: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892340" y="2684986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00811" y="2264288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7029146" y="2139966"/>
            <a:ext cx="3428701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以太网交换机的硬件结构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372886" y="2998191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7040666" y="2889730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交换机的转发原理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372886" y="3772256"/>
            <a:ext cx="490830" cy="491823"/>
            <a:chOff x="4339490" y="761746"/>
            <a:chExt cx="727764" cy="729238"/>
          </a:xfrm>
        </p:grpSpPr>
        <p:sp>
          <p:nvSpPr>
            <p:cNvPr id="3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39"/>
          <p:cNvSpPr>
            <a:spLocks noChangeArrowheads="1"/>
          </p:cNvSpPr>
          <p:nvPr/>
        </p:nvSpPr>
        <p:spPr bwMode="auto">
          <a:xfrm>
            <a:off x="7040666" y="3660919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交换机的基础设置</a:t>
            </a:r>
            <a:endParaRPr lang="en-US" altLang="zh-CN" sz="2160" b="1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02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5257717" cy="434253"/>
          </a:xfrm>
        </p:spPr>
        <p:txBody>
          <a:bodyPr/>
          <a:lstStyle/>
          <a:p>
            <a:r>
              <a:rPr lang="en-US" altLang="zh-CN" dirty="0"/>
              <a:t>4.2.1</a:t>
            </a:r>
            <a:r>
              <a:rPr lang="zh-CN" altLang="en-US" dirty="0"/>
              <a:t>以太网交换机的硬件结构</a:t>
            </a:r>
          </a:p>
        </p:txBody>
      </p:sp>
      <p:grpSp>
        <p:nvGrpSpPr>
          <p:cNvPr id="6" name="Group 332"/>
          <p:cNvGrpSpPr/>
          <p:nvPr/>
        </p:nvGrpSpPr>
        <p:grpSpPr>
          <a:xfrm>
            <a:off x="1613800" y="2633913"/>
            <a:ext cx="259244" cy="259815"/>
            <a:chOff x="4643438" y="2786064"/>
            <a:chExt cx="288476" cy="288476"/>
          </a:xfrm>
        </p:grpSpPr>
        <p:sp>
          <p:nvSpPr>
            <p:cNvPr id="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902970" y="21844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332">
            <a:extLst>
              <a:ext uri="{FF2B5EF4-FFF2-40B4-BE49-F238E27FC236}">
                <a16:creationId xmlns:a16="http://schemas.microsoft.com/office/drawing/2014/main" id="{BB97BE1E-E661-F3DA-995C-1DD61893AE45}"/>
              </a:ext>
            </a:extLst>
          </p:cNvPr>
          <p:cNvGrpSpPr/>
          <p:nvPr/>
        </p:nvGrpSpPr>
        <p:grpSpPr>
          <a:xfrm>
            <a:off x="1617731" y="3999264"/>
            <a:ext cx="259244" cy="259815"/>
            <a:chOff x="4643438" y="2786064"/>
            <a:chExt cx="288476" cy="288476"/>
          </a:xfrm>
        </p:grpSpPr>
        <p:sp>
          <p:nvSpPr>
            <p:cNvPr id="16" name="Oval 326">
              <a:extLst>
                <a:ext uri="{FF2B5EF4-FFF2-40B4-BE49-F238E27FC236}">
                  <a16:creationId xmlns:a16="http://schemas.microsoft.com/office/drawing/2014/main" id="{D8948DEC-5A45-D09A-F276-E1FA1F99B88B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>
              <a:extLst>
                <a:ext uri="{FF2B5EF4-FFF2-40B4-BE49-F238E27FC236}">
                  <a16:creationId xmlns:a16="http://schemas.microsoft.com/office/drawing/2014/main" id="{C0BD32FE-A979-E6DF-5AEF-91FD544375B6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596066D-56D9-2C30-97FD-2A663406DF36}"/>
              </a:ext>
            </a:extLst>
          </p:cNvPr>
          <p:cNvSpPr txBox="1"/>
          <p:nvPr/>
        </p:nvSpPr>
        <p:spPr>
          <a:xfrm>
            <a:off x="2608489" y="2532987"/>
            <a:ext cx="60987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RJ45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以太网接口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SPF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Console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ETH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管理接口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USB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接口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8B08D95-34DB-D17C-036F-FD2F2927F9D3}"/>
              </a:ext>
            </a:extLst>
          </p:cNvPr>
          <p:cNvSpPr txBox="1"/>
          <p:nvPr/>
        </p:nvSpPr>
        <p:spPr>
          <a:xfrm>
            <a:off x="2153379" y="1592883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交换机前置面板接口类型</a:t>
            </a:r>
          </a:p>
        </p:txBody>
      </p:sp>
      <p:grpSp>
        <p:nvGrpSpPr>
          <p:cNvPr id="24" name="Group 332">
            <a:extLst>
              <a:ext uri="{FF2B5EF4-FFF2-40B4-BE49-F238E27FC236}">
                <a16:creationId xmlns:a16="http://schemas.microsoft.com/office/drawing/2014/main" id="{E08FA2D5-C664-12CC-7589-3E771DAA095C}"/>
              </a:ext>
            </a:extLst>
          </p:cNvPr>
          <p:cNvGrpSpPr/>
          <p:nvPr/>
        </p:nvGrpSpPr>
        <p:grpSpPr>
          <a:xfrm>
            <a:off x="1621298" y="3299092"/>
            <a:ext cx="259244" cy="259815"/>
            <a:chOff x="4643438" y="2786064"/>
            <a:chExt cx="288476" cy="288476"/>
          </a:xfrm>
        </p:grpSpPr>
        <p:sp>
          <p:nvSpPr>
            <p:cNvPr id="25" name="Oval 326">
              <a:extLst>
                <a:ext uri="{FF2B5EF4-FFF2-40B4-BE49-F238E27FC236}">
                  <a16:creationId xmlns:a16="http://schemas.microsoft.com/office/drawing/2014/main" id="{67773535-DB68-384E-F2F1-D087411E0CC2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55AA1EE8-9F8A-24D1-31DB-CFE6A9949E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9C2AC6EF-7903-C67B-BE57-57B82B99BC3E}"/>
              </a:ext>
            </a:extLst>
          </p:cNvPr>
          <p:cNvGrpSpPr/>
          <p:nvPr/>
        </p:nvGrpSpPr>
        <p:grpSpPr>
          <a:xfrm>
            <a:off x="1617731" y="4699436"/>
            <a:ext cx="259244" cy="259815"/>
            <a:chOff x="4643438" y="2786064"/>
            <a:chExt cx="288476" cy="288476"/>
          </a:xfrm>
        </p:grpSpPr>
        <p:sp>
          <p:nvSpPr>
            <p:cNvPr id="28" name="Oval 326">
              <a:extLst>
                <a:ext uri="{FF2B5EF4-FFF2-40B4-BE49-F238E27FC236}">
                  <a16:creationId xmlns:a16="http://schemas.microsoft.com/office/drawing/2014/main" id="{87184E8A-3E44-C63E-6366-088B0C5002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03A7C2E9-7CCF-C61F-3BD6-B78F4319F5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Group 332">
            <a:extLst>
              <a:ext uri="{FF2B5EF4-FFF2-40B4-BE49-F238E27FC236}">
                <a16:creationId xmlns:a16="http://schemas.microsoft.com/office/drawing/2014/main" id="{3C553EDE-73F1-A376-F48B-97FDE0D3805E}"/>
              </a:ext>
            </a:extLst>
          </p:cNvPr>
          <p:cNvGrpSpPr/>
          <p:nvPr/>
        </p:nvGrpSpPr>
        <p:grpSpPr>
          <a:xfrm>
            <a:off x="1616872" y="5421309"/>
            <a:ext cx="259244" cy="259815"/>
            <a:chOff x="4643438" y="2786064"/>
            <a:chExt cx="288476" cy="288476"/>
          </a:xfrm>
        </p:grpSpPr>
        <p:sp>
          <p:nvSpPr>
            <p:cNvPr id="31" name="Oval 326">
              <a:extLst>
                <a:ext uri="{FF2B5EF4-FFF2-40B4-BE49-F238E27FC236}">
                  <a16:creationId xmlns:a16="http://schemas.microsoft.com/office/drawing/2014/main" id="{AC36EC9C-5284-4127-9CC8-0703672FB960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A4C9CACC-1AFB-7486-8C79-278CC107BEC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4B5B787D-39FE-7108-9957-A461CEC43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165" y="3058961"/>
            <a:ext cx="6644641" cy="2140420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FB79D09F-B1E7-B8D1-C954-407B9F2749D7}"/>
              </a:ext>
            </a:extLst>
          </p:cNvPr>
          <p:cNvSpPr txBox="1"/>
          <p:nvPr/>
        </p:nvSpPr>
        <p:spPr>
          <a:xfrm>
            <a:off x="5086165" y="5321025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4‑4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华为</a:t>
            </a:r>
            <a:r>
              <a:rPr lang="en-US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S5731-H24T4XC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交换机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</a:t>
            </a:r>
            <a:r>
              <a:rPr lang="zh-CN" altLang="en-US" dirty="0"/>
              <a:t>交换机的转发原理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02970" y="21844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9B970EC-F7EB-5B1F-3288-A9973DD0E6CD}"/>
              </a:ext>
            </a:extLst>
          </p:cNvPr>
          <p:cNvSpPr txBox="1"/>
          <p:nvPr/>
        </p:nvSpPr>
        <p:spPr>
          <a:xfrm>
            <a:off x="559397" y="1641500"/>
            <a:ext cx="10788959" cy="583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交换机使用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地址表来决定网络通信该经过哪些端口从而到达目的节点。</a:t>
            </a:r>
            <a:endParaRPr lang="zh-CN" altLang="zh-CN" sz="24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332">
            <a:extLst>
              <a:ext uri="{FF2B5EF4-FFF2-40B4-BE49-F238E27FC236}">
                <a16:creationId xmlns:a16="http://schemas.microsoft.com/office/drawing/2014/main" id="{D8680872-86D7-971D-1A27-2DBA4C2729D7}"/>
              </a:ext>
            </a:extLst>
          </p:cNvPr>
          <p:cNvGrpSpPr/>
          <p:nvPr/>
        </p:nvGrpSpPr>
        <p:grpSpPr>
          <a:xfrm>
            <a:off x="639201" y="1810632"/>
            <a:ext cx="259244" cy="259815"/>
            <a:chOff x="4643438" y="2786064"/>
            <a:chExt cx="288476" cy="288476"/>
          </a:xfrm>
        </p:grpSpPr>
        <p:sp>
          <p:nvSpPr>
            <p:cNvPr id="11" name="Oval 326">
              <a:extLst>
                <a:ext uri="{FF2B5EF4-FFF2-40B4-BE49-F238E27FC236}">
                  <a16:creationId xmlns:a16="http://schemas.microsoft.com/office/drawing/2014/main" id="{0AF3AE3D-BBEA-09E5-2A9D-0F30226A6D5B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56609E26-E9A0-B6B5-B328-F0B72AFFBE43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430DBBD5-A670-22CC-2E0A-00B013BC6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310" y="2454239"/>
            <a:ext cx="6699900" cy="36340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77D7AB4-32A0-80F1-C2BF-298E27ABC659}"/>
              </a:ext>
            </a:extLst>
          </p:cNvPr>
          <p:cNvSpPr txBox="1"/>
          <p:nvPr/>
        </p:nvSpPr>
        <p:spPr>
          <a:xfrm>
            <a:off x="2601310" y="5531720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4‑6 MAC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地址表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947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知识结构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FA2F0A4-5278-CE81-177D-A4805410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23" y="1434251"/>
            <a:ext cx="10500485" cy="452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98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05960" cy="516890"/>
          </a:xfrm>
        </p:spPr>
        <p:txBody>
          <a:bodyPr/>
          <a:lstStyle/>
          <a:p>
            <a:r>
              <a:rPr lang="en-US" altLang="zh-CN" dirty="0"/>
              <a:t>4.2.3 </a:t>
            </a:r>
            <a:r>
              <a:rPr lang="zh-CN" altLang="en-US" dirty="0"/>
              <a:t>交换机的基础配置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059" y="1479127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交换机启动过程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139190" y="2352040"/>
            <a:ext cx="9898924" cy="313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加电自检（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POST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   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C PU         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内存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FLASH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硬件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交换机将引导运行</a:t>
            </a:r>
            <a:r>
              <a:rPr lang="en-US" altLang="zh-CN" sz="240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BootLoad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软件，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硬件初始化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40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Bootload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加载系统软件及交换机的配置文件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正常加载后将</a:t>
            </a:r>
            <a:r>
              <a:rPr lang="zh-CN" altLang="zh-CN" sz="2400" b="1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进入到系统的命令行界面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1752" name="Group 332"/>
          <p:cNvGrpSpPr/>
          <p:nvPr/>
        </p:nvGrpSpPr>
        <p:grpSpPr>
          <a:xfrm>
            <a:off x="485587" y="247589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3605" y="156845"/>
            <a:ext cx="6695440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3086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8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箭头: 右 6">
            <a:extLst>
              <a:ext uri="{FF2B5EF4-FFF2-40B4-BE49-F238E27FC236}">
                <a16:creationId xmlns:a16="http://schemas.microsoft.com/office/drawing/2014/main" id="{94A6F3C8-3923-7ADD-4896-C79F8BC0C974}"/>
              </a:ext>
            </a:extLst>
          </p:cNvPr>
          <p:cNvSpPr/>
          <p:nvPr/>
        </p:nvSpPr>
        <p:spPr>
          <a:xfrm>
            <a:off x="5515246" y="2575349"/>
            <a:ext cx="391885" cy="1588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66032F58-274A-545C-B4EA-9E0FA3B3F421}"/>
              </a:ext>
            </a:extLst>
          </p:cNvPr>
          <p:cNvSpPr/>
          <p:nvPr/>
        </p:nvSpPr>
        <p:spPr>
          <a:xfrm>
            <a:off x="7403102" y="2560320"/>
            <a:ext cx="391885" cy="1588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332">
            <a:extLst>
              <a:ext uri="{FF2B5EF4-FFF2-40B4-BE49-F238E27FC236}">
                <a16:creationId xmlns:a16="http://schemas.microsoft.com/office/drawing/2014/main" id="{CFD39D70-3AE2-44D8-C9F8-CF8F94B14EB2}"/>
              </a:ext>
            </a:extLst>
          </p:cNvPr>
          <p:cNvGrpSpPr/>
          <p:nvPr/>
        </p:nvGrpSpPr>
        <p:grpSpPr>
          <a:xfrm>
            <a:off x="485587" y="3299092"/>
            <a:ext cx="259244" cy="259815"/>
            <a:chOff x="4643438" y="2786064"/>
            <a:chExt cx="288476" cy="288476"/>
          </a:xfrm>
        </p:grpSpPr>
        <p:sp>
          <p:nvSpPr>
            <p:cNvPr id="16" name="Oval 326">
              <a:extLst>
                <a:ext uri="{FF2B5EF4-FFF2-40B4-BE49-F238E27FC236}">
                  <a16:creationId xmlns:a16="http://schemas.microsoft.com/office/drawing/2014/main" id="{78012934-62CF-D31E-FFA0-DA3CA169B676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>
              <a:extLst>
                <a:ext uri="{FF2B5EF4-FFF2-40B4-BE49-F238E27FC236}">
                  <a16:creationId xmlns:a16="http://schemas.microsoft.com/office/drawing/2014/main" id="{54CCC363-61AF-1C31-EBBE-12507C13FBCE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Group 332">
            <a:extLst>
              <a:ext uri="{FF2B5EF4-FFF2-40B4-BE49-F238E27FC236}">
                <a16:creationId xmlns:a16="http://schemas.microsoft.com/office/drawing/2014/main" id="{D1691466-1368-7356-DA83-E2F5E232F2B2}"/>
              </a:ext>
            </a:extLst>
          </p:cNvPr>
          <p:cNvGrpSpPr/>
          <p:nvPr/>
        </p:nvGrpSpPr>
        <p:grpSpPr>
          <a:xfrm>
            <a:off x="485587" y="4199680"/>
            <a:ext cx="259244" cy="259815"/>
            <a:chOff x="4643438" y="2786064"/>
            <a:chExt cx="288476" cy="288476"/>
          </a:xfrm>
        </p:grpSpPr>
        <p:sp>
          <p:nvSpPr>
            <p:cNvPr id="19" name="Oval 326">
              <a:extLst>
                <a:ext uri="{FF2B5EF4-FFF2-40B4-BE49-F238E27FC236}">
                  <a16:creationId xmlns:a16="http://schemas.microsoft.com/office/drawing/2014/main" id="{B339FA28-A0F9-ACCE-8DD2-986A8334BE2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D4C22369-56DA-3DB7-DAA7-CE2AE4DB15DB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00AA7C31-815A-3287-59BD-7AF3A6904D28}"/>
              </a:ext>
            </a:extLst>
          </p:cNvPr>
          <p:cNvGrpSpPr/>
          <p:nvPr/>
        </p:nvGrpSpPr>
        <p:grpSpPr>
          <a:xfrm>
            <a:off x="485587" y="5138650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23D19005-FE12-7678-49AD-CB430A0B390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32FF9345-64FE-DC35-0DEA-C03A98A324E6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05960" cy="516890"/>
          </a:xfrm>
        </p:spPr>
        <p:txBody>
          <a:bodyPr/>
          <a:lstStyle/>
          <a:p>
            <a:r>
              <a:rPr lang="en-US" altLang="zh-CN" dirty="0"/>
              <a:t>4.2.3 </a:t>
            </a:r>
            <a:r>
              <a:rPr lang="zh-CN" altLang="en-US" dirty="0"/>
              <a:t>交换机的基础配置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059" y="1479127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配置交换机管理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139190" y="2352040"/>
            <a:ext cx="9898924" cy="1387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要为交换机配置远程管理功能，就必须先为交换机配置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地址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交换机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地址的配置与路由器不同，配置在交换机虚拟接口（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SVI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）上。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1752" name="Group 332"/>
          <p:cNvGrpSpPr/>
          <p:nvPr/>
        </p:nvGrpSpPr>
        <p:grpSpPr>
          <a:xfrm>
            <a:off x="485587" y="247589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3605" y="156845"/>
            <a:ext cx="6695440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3086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8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332">
            <a:extLst>
              <a:ext uri="{FF2B5EF4-FFF2-40B4-BE49-F238E27FC236}">
                <a16:creationId xmlns:a16="http://schemas.microsoft.com/office/drawing/2014/main" id="{CFD39D70-3AE2-44D8-C9F8-CF8F94B14EB2}"/>
              </a:ext>
            </a:extLst>
          </p:cNvPr>
          <p:cNvGrpSpPr/>
          <p:nvPr/>
        </p:nvGrpSpPr>
        <p:grpSpPr>
          <a:xfrm>
            <a:off x="485587" y="3299092"/>
            <a:ext cx="259244" cy="259815"/>
            <a:chOff x="4643438" y="2786064"/>
            <a:chExt cx="288476" cy="288476"/>
          </a:xfrm>
        </p:grpSpPr>
        <p:sp>
          <p:nvSpPr>
            <p:cNvPr id="16" name="Oval 326">
              <a:extLst>
                <a:ext uri="{FF2B5EF4-FFF2-40B4-BE49-F238E27FC236}">
                  <a16:creationId xmlns:a16="http://schemas.microsoft.com/office/drawing/2014/main" id="{78012934-62CF-D31E-FFA0-DA3CA169B676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>
              <a:extLst>
                <a:ext uri="{FF2B5EF4-FFF2-40B4-BE49-F238E27FC236}">
                  <a16:creationId xmlns:a16="http://schemas.microsoft.com/office/drawing/2014/main" id="{54CCC363-61AF-1C31-EBBE-12507C13FBCE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C317C466-FD42-B5D4-5E96-421B2B545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103" y="3999463"/>
            <a:ext cx="6696335" cy="184616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41DF5CA-62A8-79E8-2FB0-504C5D5E5F5A}"/>
              </a:ext>
            </a:extLst>
          </p:cNvPr>
          <p:cNvSpPr txBox="1"/>
          <p:nvPr/>
        </p:nvSpPr>
        <p:spPr>
          <a:xfrm>
            <a:off x="3402103" y="5727921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4‑7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交换机基础配置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237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31135" y="3094990"/>
            <a:ext cx="5904865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en-US" altLang="zh-CN" sz="3955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801646" y="2684986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2131" y="1998190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6930467" y="1873868"/>
            <a:ext cx="3052112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技术简介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274206" y="2732093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6941986" y="2623632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的原理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49C27-1730-E2ED-FA6C-297F29B9979D}"/>
              </a:ext>
            </a:extLst>
          </p:cNvPr>
          <p:cNvGrpSpPr/>
          <p:nvPr/>
        </p:nvGrpSpPr>
        <p:grpSpPr>
          <a:xfrm>
            <a:off x="6274206" y="3532603"/>
            <a:ext cx="490830" cy="491823"/>
            <a:chOff x="4339490" y="761746"/>
            <a:chExt cx="727764" cy="729238"/>
          </a:xfrm>
        </p:grpSpPr>
        <p:sp>
          <p:nvSpPr>
            <p:cNvPr id="17" name="任意多边形 82">
              <a:extLst>
                <a:ext uri="{FF2B5EF4-FFF2-40B4-BE49-F238E27FC236}">
                  <a16:creationId xmlns:a16="http://schemas.microsoft.com/office/drawing/2014/main" id="{FFE5CA33-E2C4-559C-1F6B-12BA9E0A84FC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8" name="TextBox 67">
              <a:extLst>
                <a:ext uri="{FF2B5EF4-FFF2-40B4-BE49-F238E27FC236}">
                  <a16:creationId xmlns:a16="http://schemas.microsoft.com/office/drawing/2014/main" id="{9BD24B44-2A48-C568-5E61-15EF91D8CF48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39">
            <a:extLst>
              <a:ext uri="{FF2B5EF4-FFF2-40B4-BE49-F238E27FC236}">
                <a16:creationId xmlns:a16="http://schemas.microsoft.com/office/drawing/2014/main" id="{F027FCD9-82CA-34C9-C9E1-6146F85D0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3424142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的配置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A6A826-97AF-F1CA-89D2-0EDB34D1FB08}"/>
              </a:ext>
            </a:extLst>
          </p:cNvPr>
          <p:cNvGrpSpPr/>
          <p:nvPr/>
        </p:nvGrpSpPr>
        <p:grpSpPr>
          <a:xfrm>
            <a:off x="6274206" y="4333113"/>
            <a:ext cx="490830" cy="491823"/>
            <a:chOff x="4339490" y="761746"/>
            <a:chExt cx="727764" cy="729238"/>
          </a:xfrm>
        </p:grpSpPr>
        <p:sp>
          <p:nvSpPr>
            <p:cNvPr id="21" name="任意多边形 82">
              <a:extLst>
                <a:ext uri="{FF2B5EF4-FFF2-40B4-BE49-F238E27FC236}">
                  <a16:creationId xmlns:a16="http://schemas.microsoft.com/office/drawing/2014/main" id="{399575A3-A824-F513-AA13-F96DA21427E0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2" name="TextBox 67">
              <a:extLst>
                <a:ext uri="{FF2B5EF4-FFF2-40B4-BE49-F238E27FC236}">
                  <a16:creationId xmlns:a16="http://schemas.microsoft.com/office/drawing/2014/main" id="{11FD64DB-4B6D-8944-DA27-6007FB7EE72B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39">
            <a:extLst>
              <a:ext uri="{FF2B5EF4-FFF2-40B4-BE49-F238E27FC236}">
                <a16:creationId xmlns:a16="http://schemas.microsoft.com/office/drawing/2014/main" id="{EBC73B62-B20C-9B08-73DA-0D08850A7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4224652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间路由</a:t>
            </a:r>
          </a:p>
        </p:txBody>
      </p:sp>
    </p:spTree>
    <p:extLst>
      <p:ext uri="{BB962C8B-B14F-4D97-AF65-F5344CB8AC3E}">
        <p14:creationId xmlns:p14="http://schemas.microsoft.com/office/powerpoint/2010/main" val="294095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4.3.1VLAN</a:t>
            </a:r>
            <a:r>
              <a:rPr lang="zh-CN" altLang="en-US" dirty="0"/>
              <a:t>技术简介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71449" y="1718522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技术的优点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973362" y="278489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973362" y="3500926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2373774" y="2663420"/>
            <a:ext cx="78308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）减小广播域大小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）性能提升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）提高网络管理效率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）安全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）简化管理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7D2CA08F-772A-6C09-3782-DBA53642D291}"/>
              </a:ext>
            </a:extLst>
          </p:cNvPr>
          <p:cNvGrpSpPr/>
          <p:nvPr/>
        </p:nvGrpSpPr>
        <p:grpSpPr>
          <a:xfrm>
            <a:off x="1973362" y="4862461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94B1F6D8-477C-964D-0B9A-46C23F5E44C6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041D547-E97F-559E-90A7-D3EFE033EB69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973362" y="4481910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965670" y="4222095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D575D86B-2D2B-FBC9-0F85-42549934DBB5}"/>
              </a:ext>
            </a:extLst>
          </p:cNvPr>
          <p:cNvGrpSpPr/>
          <p:nvPr/>
        </p:nvGrpSpPr>
        <p:grpSpPr>
          <a:xfrm>
            <a:off x="1973362" y="5583630"/>
            <a:ext cx="259244" cy="259815"/>
            <a:chOff x="4643438" y="2786064"/>
            <a:chExt cx="288476" cy="288476"/>
          </a:xfrm>
        </p:grpSpPr>
        <p:sp>
          <p:nvSpPr>
            <p:cNvPr id="28" name="Oval 326">
              <a:extLst>
                <a:ext uri="{FF2B5EF4-FFF2-40B4-BE49-F238E27FC236}">
                  <a16:creationId xmlns:a16="http://schemas.microsoft.com/office/drawing/2014/main" id="{F558DE49-0B0B-BB31-8B3F-2963B4ECC0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1C211EE4-0A1A-F452-50A9-AC187D3A001E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4.3.2 VLAN</a:t>
            </a:r>
            <a:r>
              <a:rPr lang="zh-CN" altLang="en-US" dirty="0"/>
              <a:t>的原理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79" y="1039904"/>
            <a:ext cx="7888692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以太网帧格式</a:t>
            </a:r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vs   VLAN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以太网帧格式</a:t>
            </a:r>
            <a:endParaRPr lang="zh-CN" altLang="en-US" sz="27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0801ECC-CA61-C197-F80C-90F5594FA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135" y="1661160"/>
            <a:ext cx="7725407" cy="458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40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4.3.2 VLAN</a:t>
            </a:r>
            <a:r>
              <a:rPr lang="zh-CN" altLang="en-US" dirty="0"/>
              <a:t>的原理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973362" y="226238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973362" y="2978411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2387818" y="2137866"/>
            <a:ext cx="78308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 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干道技术：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允许在链路上传输多个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的数据。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 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端口分类：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en-US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Access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</a:t>
            </a:r>
            <a:r>
              <a:rPr lang="zh-CN" altLang="en-US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Trunk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</a:t>
            </a:r>
            <a:r>
              <a:rPr lang="zh-CN" altLang="en-US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Hybrid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</a:t>
            </a:r>
            <a:r>
              <a:rPr lang="zh-CN" altLang="en-US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en-US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 Native VLAN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：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在两台交换机之间互联的中继链路中，两端的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Native 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配置必须一致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973362" y="3959395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D575D86B-2D2B-FBC9-0F85-42549934DBB5}"/>
              </a:ext>
            </a:extLst>
          </p:cNvPr>
          <p:cNvGrpSpPr/>
          <p:nvPr/>
        </p:nvGrpSpPr>
        <p:grpSpPr>
          <a:xfrm>
            <a:off x="1973362" y="4857472"/>
            <a:ext cx="259244" cy="259815"/>
            <a:chOff x="4643438" y="2786064"/>
            <a:chExt cx="288476" cy="288476"/>
          </a:xfrm>
        </p:grpSpPr>
        <p:sp>
          <p:nvSpPr>
            <p:cNvPr id="28" name="Oval 326">
              <a:extLst>
                <a:ext uri="{FF2B5EF4-FFF2-40B4-BE49-F238E27FC236}">
                  <a16:creationId xmlns:a16="http://schemas.microsoft.com/office/drawing/2014/main" id="{F558DE49-0B0B-BB31-8B3F-2963B4ECC0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1C211EE4-0A1A-F452-50A9-AC187D3A001E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576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4.3.3 VLAN</a:t>
            </a:r>
            <a:r>
              <a:rPr lang="zh-CN" altLang="en-US" dirty="0"/>
              <a:t>的配置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2005146" y="1661160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2387818" y="1536903"/>
            <a:ext cx="78308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 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在系统视图下使用</a:t>
            </a:r>
            <a:r>
              <a:rPr lang="en-US" altLang="zh-CN" sz="240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vlan_id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命令可以创建</a:t>
            </a:r>
            <a:r>
              <a:rPr lang="en-US" altLang="zh-CN" sz="240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，并且进入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配置模式。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创建一个和多个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973362" y="3959395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7FBECF5-09A2-42D3-F780-E95D522DC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896897"/>
              </p:ext>
            </p:extLst>
          </p:nvPr>
        </p:nvGraphicFramePr>
        <p:xfrm>
          <a:off x="2671826" y="2795708"/>
          <a:ext cx="6848347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48347">
                  <a:extLst>
                    <a:ext uri="{9D8B030D-6E8A-4147-A177-3AD203B41FA5}">
                      <a16:colId xmlns:a16="http://schemas.microsoft.com/office/drawing/2014/main" val="17471613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[Huawei]</a:t>
                      </a:r>
                      <a:r>
                        <a:rPr lang="en-US" sz="2400" kern="0" dirty="0" err="1">
                          <a:effectLst/>
                        </a:rPr>
                        <a:t>vlan</a:t>
                      </a:r>
                      <a:r>
                        <a:rPr lang="en-US" sz="2400" kern="0" dirty="0">
                          <a:effectLst/>
                        </a:rPr>
                        <a:t> 10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[Huawei-vlan10]description office-user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[Huawei]</a:t>
                      </a:r>
                      <a:r>
                        <a:rPr lang="en-US" sz="2400" kern="0" dirty="0" err="1">
                          <a:effectLst/>
                        </a:rPr>
                        <a:t>vlan</a:t>
                      </a:r>
                      <a:r>
                        <a:rPr lang="en-US" sz="2400" kern="0" dirty="0">
                          <a:effectLst/>
                        </a:rPr>
                        <a:t> batch 20 30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[Huawei]</a:t>
                      </a:r>
                      <a:r>
                        <a:rPr lang="en-US" sz="2400" kern="0" dirty="0" err="1">
                          <a:effectLst/>
                        </a:rPr>
                        <a:t>vlan</a:t>
                      </a:r>
                      <a:r>
                        <a:rPr lang="en-US" sz="2400" kern="0" dirty="0">
                          <a:effectLst/>
                        </a:rPr>
                        <a:t> 50 to 60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5590166"/>
                  </a:ext>
                </a:extLst>
              </a:tr>
            </a:tbl>
          </a:graphicData>
        </a:graphic>
      </p:graphicFrame>
      <p:grpSp>
        <p:nvGrpSpPr>
          <p:cNvPr id="21" name="Group 332">
            <a:extLst>
              <a:ext uri="{FF2B5EF4-FFF2-40B4-BE49-F238E27FC236}">
                <a16:creationId xmlns:a16="http://schemas.microsoft.com/office/drawing/2014/main" id="{0D082CD7-CDE9-4E48-A249-EEB3EA9C37E9}"/>
              </a:ext>
            </a:extLst>
          </p:cNvPr>
          <p:cNvGrpSpPr/>
          <p:nvPr/>
        </p:nvGrpSpPr>
        <p:grpSpPr>
          <a:xfrm>
            <a:off x="1992767" y="5379987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31EEC95B-5C75-E136-23BC-D7F592BE0952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7012EEB4-5C84-3014-AE91-0BB15DCBFC37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C51DF95-3DA8-F6D5-3202-33D4A59A50EC}"/>
              </a:ext>
            </a:extLst>
          </p:cNvPr>
          <p:cNvSpPr txBox="1"/>
          <p:nvPr/>
        </p:nvSpPr>
        <p:spPr>
          <a:xfrm>
            <a:off x="2918732" y="5104032"/>
            <a:ext cx="7299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undo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命令可以很方便的删除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BD0884C-03A1-7A23-54B4-52DCBFEC2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10595"/>
              </p:ext>
            </p:extLst>
          </p:nvPr>
        </p:nvGraphicFramePr>
        <p:xfrm>
          <a:off x="2710071" y="5744057"/>
          <a:ext cx="6237985" cy="4616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37985">
                  <a:extLst>
                    <a:ext uri="{9D8B030D-6E8A-4147-A177-3AD203B41FA5}">
                      <a16:colId xmlns:a16="http://schemas.microsoft.com/office/drawing/2014/main" val="3089444368"/>
                    </a:ext>
                  </a:extLst>
                </a:gridCol>
              </a:tblGrid>
              <a:tr h="461641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[Huawei]undo </a:t>
                      </a:r>
                      <a:r>
                        <a:rPr lang="en-US" sz="2400" kern="0" dirty="0" err="1">
                          <a:effectLst/>
                        </a:rPr>
                        <a:t>vlan</a:t>
                      </a:r>
                      <a:r>
                        <a:rPr lang="en-US" sz="2400" kern="0" dirty="0">
                          <a:effectLst/>
                        </a:rPr>
                        <a:t> 10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9019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091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4.3.3 VLAN</a:t>
            </a:r>
            <a:r>
              <a:rPr lang="zh-CN" altLang="en-US" dirty="0"/>
              <a:t>的配置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2005146" y="1661160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2387818" y="1536903"/>
            <a:ext cx="7830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VLAN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分配端口：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973362" y="3959395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0D082CD7-CDE9-4E48-A249-EEB3EA9C37E9}"/>
              </a:ext>
            </a:extLst>
          </p:cNvPr>
          <p:cNvGrpSpPr/>
          <p:nvPr/>
        </p:nvGrpSpPr>
        <p:grpSpPr>
          <a:xfrm>
            <a:off x="1922779" y="4073026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31EEC95B-5C75-E136-23BC-D7F592BE0952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7012EEB4-5C84-3014-AE91-0BB15DCBFC37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C51DF95-3DA8-F6D5-3202-33D4A59A50EC}"/>
              </a:ext>
            </a:extLst>
          </p:cNvPr>
          <p:cNvSpPr txBox="1"/>
          <p:nvPr/>
        </p:nvSpPr>
        <p:spPr>
          <a:xfrm>
            <a:off x="2710071" y="4043844"/>
            <a:ext cx="7299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验证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配置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BD0884C-03A1-7A23-54B4-52DCBFEC2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281068"/>
              </p:ext>
            </p:extLst>
          </p:nvPr>
        </p:nvGraphicFramePr>
        <p:xfrm>
          <a:off x="2239981" y="4841967"/>
          <a:ext cx="7299906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99906">
                  <a:extLst>
                    <a:ext uri="{9D8B030D-6E8A-4147-A177-3AD203B41FA5}">
                      <a16:colId xmlns:a16="http://schemas.microsoft.com/office/drawing/2014/main" val="3089444368"/>
                    </a:ext>
                  </a:extLst>
                </a:gridCol>
              </a:tblGrid>
              <a:tr h="461641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[Huawei]undo </a:t>
                      </a:r>
                      <a:r>
                        <a:rPr lang="en-US" sz="2400" kern="0" dirty="0" err="1">
                          <a:effectLst/>
                        </a:rPr>
                        <a:t>vlan</a:t>
                      </a:r>
                      <a:r>
                        <a:rPr lang="en-US" sz="2400" kern="0" dirty="0">
                          <a:effectLst/>
                        </a:rPr>
                        <a:t> 1</a:t>
                      </a:r>
                      <a:r>
                        <a:rPr lang="en-US" altLang="zh-CN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[Huawei]display </a:t>
                      </a:r>
                      <a:r>
                        <a:rPr lang="en-US" altLang="zh-CN" sz="24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vlan</a:t>
                      </a:r>
                      <a:endParaRPr lang="zh-CN" alt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266700"/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9019319"/>
                  </a:ext>
                </a:extLst>
              </a:tr>
            </a:tbl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83844CF2-4CA4-C2F6-DE63-0DA825AC1E05}"/>
              </a:ext>
            </a:extLst>
          </p:cNvPr>
          <p:cNvSpPr txBox="1"/>
          <p:nvPr/>
        </p:nvSpPr>
        <p:spPr>
          <a:xfrm>
            <a:off x="2190560" y="2157326"/>
            <a:ext cx="8028078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indent="266700"/>
            <a:r>
              <a:rPr lang="en-US" altLang="zh-CN" sz="24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[Huawei]interface Ethernet0/0/1</a:t>
            </a:r>
            <a:endParaRPr lang="zh-CN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altLang="zh-CN" sz="24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[Huawei-Ethernet0/0/1]port link-type access</a:t>
            </a:r>
            <a:endParaRPr lang="zh-CN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altLang="zh-CN" sz="24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[Huawei-Ethernet0/0/1]port default </a:t>
            </a:r>
            <a:r>
              <a:rPr lang="en-US" altLang="zh-CN" sz="2400" b="1" kern="100" dirty="0" err="1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vlan</a:t>
            </a:r>
            <a:r>
              <a:rPr lang="en-US" altLang="zh-CN" sz="24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10</a:t>
            </a:r>
            <a:endParaRPr lang="zh-CN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46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4.3.4VLAN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71449" y="1718522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间路由的三种实现方式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973362" y="278489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2373774" y="2663420"/>
            <a:ext cx="78308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"/>
            </a:pP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传统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间路由</a:t>
            </a:r>
            <a:r>
              <a:rPr lang="zh-CN" altLang="en-US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即采用路由器作为所有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网关的方法。目前，基本不采用这种方式。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单臂路由方式</a:t>
            </a:r>
            <a:r>
              <a:rPr lang="zh-CN" altLang="en-US" sz="24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使用一种称为“子接口”的技术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通过在交换机与路由器之间使用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TRUNK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中继链路来支持多个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流量的传输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使用交换机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SVI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实现的三层交换路由</a:t>
            </a:r>
            <a:r>
              <a:rPr lang="zh-CN" altLang="en-US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在三层引擎上调用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SVI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接口来作为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的网关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实现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间路由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973362" y="4481910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965670" y="3948610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D575D86B-2D2B-FBC9-0F85-42549934DBB5}"/>
              </a:ext>
            </a:extLst>
          </p:cNvPr>
          <p:cNvGrpSpPr/>
          <p:nvPr/>
        </p:nvGrpSpPr>
        <p:grpSpPr>
          <a:xfrm>
            <a:off x="1973362" y="5379987"/>
            <a:ext cx="259244" cy="259815"/>
            <a:chOff x="4643438" y="2786064"/>
            <a:chExt cx="288476" cy="288476"/>
          </a:xfrm>
        </p:grpSpPr>
        <p:sp>
          <p:nvSpPr>
            <p:cNvPr id="28" name="Oval 326">
              <a:extLst>
                <a:ext uri="{FF2B5EF4-FFF2-40B4-BE49-F238E27FC236}">
                  <a16:creationId xmlns:a16="http://schemas.microsoft.com/office/drawing/2014/main" id="{F558DE49-0B0B-BB31-8B3F-2963B4ECC0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1C211EE4-0A1A-F452-50A9-AC187D3A001E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839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18629" y="3094022"/>
            <a:ext cx="3745692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局域网体系架构</a:t>
            </a: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789140" y="2756760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endParaRPr lang="zh-CN" altLang="en-US" sz="9265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4.3.4VLAN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26520" y="1247985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间路由的三种实现方式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DF5675B5-99C5-35E8-4340-22FDA4009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121" y="1945747"/>
            <a:ext cx="4588124" cy="263249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85F80AB4-32CD-F508-BD7A-2C8D0F7A0AB0}"/>
              </a:ext>
            </a:extLst>
          </p:cNvPr>
          <p:cNvSpPr txBox="1"/>
          <p:nvPr/>
        </p:nvSpPr>
        <p:spPr>
          <a:xfrm>
            <a:off x="7624625" y="5279704"/>
            <a:ext cx="310116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4‑10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三层交换路由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ECC37DF9-AEB3-3837-E06F-CC794B005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54" y="2054010"/>
            <a:ext cx="3227099" cy="3866093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FEBAA039-5BD8-54B2-377C-7A113C58F6E9}"/>
              </a:ext>
            </a:extLst>
          </p:cNvPr>
          <p:cNvSpPr txBox="1"/>
          <p:nvPr/>
        </p:nvSpPr>
        <p:spPr>
          <a:xfrm>
            <a:off x="0" y="5832468"/>
            <a:ext cx="31182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4‑8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传统</a:t>
            </a:r>
            <a:r>
              <a:rPr lang="en-US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间路由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6AFFC403-3382-87AF-ED32-C7D4F47975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3949" y="2054010"/>
            <a:ext cx="3437023" cy="3866093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CFFA13F-362A-95E2-8E62-6A3234AE7190}"/>
              </a:ext>
            </a:extLst>
          </p:cNvPr>
          <p:cNvSpPr txBox="1"/>
          <p:nvPr/>
        </p:nvSpPr>
        <p:spPr>
          <a:xfrm>
            <a:off x="4030325" y="5747183"/>
            <a:ext cx="3227099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4‑9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单臂路由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870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31135" y="3094990"/>
            <a:ext cx="5904865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生成树协议</a:t>
            </a:r>
            <a:r>
              <a:rPr lang="en-US" altLang="zh-CN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STP</a:t>
            </a: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696397" y="2684986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</a:t>
            </a:r>
          </a:p>
        </p:txBody>
      </p:sp>
    </p:spTree>
    <p:extLst>
      <p:ext uri="{BB962C8B-B14F-4D97-AF65-F5344CB8AC3E}">
        <p14:creationId xmlns:p14="http://schemas.microsoft.com/office/powerpoint/2010/main" val="13438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2131" y="1018476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6930467" y="894154"/>
            <a:ext cx="3052112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二层网络的冗余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274206" y="1752379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6941986" y="1643918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生成树协议简介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49C27-1730-E2ED-FA6C-297F29B9979D}"/>
              </a:ext>
            </a:extLst>
          </p:cNvPr>
          <p:cNvGrpSpPr/>
          <p:nvPr/>
        </p:nvGrpSpPr>
        <p:grpSpPr>
          <a:xfrm>
            <a:off x="6274206" y="2552889"/>
            <a:ext cx="490830" cy="491823"/>
            <a:chOff x="4339490" y="761746"/>
            <a:chExt cx="727764" cy="729238"/>
          </a:xfrm>
        </p:grpSpPr>
        <p:sp>
          <p:nvSpPr>
            <p:cNvPr id="17" name="任意多边形 82">
              <a:extLst>
                <a:ext uri="{FF2B5EF4-FFF2-40B4-BE49-F238E27FC236}">
                  <a16:creationId xmlns:a16="http://schemas.microsoft.com/office/drawing/2014/main" id="{FFE5CA33-E2C4-559C-1F6B-12BA9E0A84FC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8" name="TextBox 67">
              <a:extLst>
                <a:ext uri="{FF2B5EF4-FFF2-40B4-BE49-F238E27FC236}">
                  <a16:creationId xmlns:a16="http://schemas.microsoft.com/office/drawing/2014/main" id="{9BD24B44-2A48-C568-5E61-15EF91D8CF48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39">
            <a:extLst>
              <a:ext uri="{FF2B5EF4-FFF2-40B4-BE49-F238E27FC236}">
                <a16:creationId xmlns:a16="http://schemas.microsoft.com/office/drawing/2014/main" id="{F027FCD9-82CA-34C9-C9E1-6146F85D0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2444428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生成树协议工作原理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A6A826-97AF-F1CA-89D2-0EDB34D1FB08}"/>
              </a:ext>
            </a:extLst>
          </p:cNvPr>
          <p:cNvGrpSpPr/>
          <p:nvPr/>
        </p:nvGrpSpPr>
        <p:grpSpPr>
          <a:xfrm>
            <a:off x="6274206" y="3353399"/>
            <a:ext cx="490830" cy="491823"/>
            <a:chOff x="4339490" y="761746"/>
            <a:chExt cx="727764" cy="729238"/>
          </a:xfrm>
        </p:grpSpPr>
        <p:sp>
          <p:nvSpPr>
            <p:cNvPr id="21" name="任意多边形 82">
              <a:extLst>
                <a:ext uri="{FF2B5EF4-FFF2-40B4-BE49-F238E27FC236}">
                  <a16:creationId xmlns:a16="http://schemas.microsoft.com/office/drawing/2014/main" id="{399575A3-A824-F513-AA13-F96DA21427E0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2" name="TextBox 67">
              <a:extLst>
                <a:ext uri="{FF2B5EF4-FFF2-40B4-BE49-F238E27FC236}">
                  <a16:creationId xmlns:a16="http://schemas.microsoft.com/office/drawing/2014/main" id="{11FD64DB-4B6D-8944-DA27-6007FB7EE72B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39">
            <a:extLst>
              <a:ext uri="{FF2B5EF4-FFF2-40B4-BE49-F238E27FC236}">
                <a16:creationId xmlns:a16="http://schemas.microsoft.com/office/drawing/2014/main" id="{EBC73B62-B20C-9B08-73DA-0D08850A7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3244938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生成树协议端口状态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E83BEF-99CD-2D6E-E335-1B8CC09DA008}"/>
              </a:ext>
            </a:extLst>
          </p:cNvPr>
          <p:cNvGrpSpPr/>
          <p:nvPr/>
        </p:nvGrpSpPr>
        <p:grpSpPr>
          <a:xfrm>
            <a:off x="6274206" y="4147880"/>
            <a:ext cx="490830" cy="491823"/>
            <a:chOff x="4339490" y="761746"/>
            <a:chExt cx="727764" cy="729238"/>
          </a:xfrm>
        </p:grpSpPr>
        <p:sp>
          <p:nvSpPr>
            <p:cNvPr id="25" name="任意多边形 82">
              <a:extLst>
                <a:ext uri="{FF2B5EF4-FFF2-40B4-BE49-F238E27FC236}">
                  <a16:creationId xmlns:a16="http://schemas.microsoft.com/office/drawing/2014/main" id="{325D9AB9-F86D-D1EF-321A-B36E96DD0841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6" name="TextBox 67">
              <a:extLst>
                <a:ext uri="{FF2B5EF4-FFF2-40B4-BE49-F238E27FC236}">
                  <a16:creationId xmlns:a16="http://schemas.microsoft.com/office/drawing/2014/main" id="{4504349A-B6B6-95B3-7E3B-49861EA97CFA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39">
            <a:extLst>
              <a:ext uri="{FF2B5EF4-FFF2-40B4-BE49-F238E27FC236}">
                <a16:creationId xmlns:a16="http://schemas.microsoft.com/office/drawing/2014/main" id="{2B633131-7203-2378-D8E0-D714ED7FA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4039419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生成树协议的配置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AC356F-383F-4E5A-BECB-7B995DAB4AFA}"/>
              </a:ext>
            </a:extLst>
          </p:cNvPr>
          <p:cNvGrpSpPr/>
          <p:nvPr/>
        </p:nvGrpSpPr>
        <p:grpSpPr>
          <a:xfrm>
            <a:off x="6274206" y="4981488"/>
            <a:ext cx="490830" cy="491823"/>
            <a:chOff x="4339490" y="761746"/>
            <a:chExt cx="727764" cy="729238"/>
          </a:xfrm>
        </p:grpSpPr>
        <p:sp>
          <p:nvSpPr>
            <p:cNvPr id="29" name="任意多边形 82">
              <a:extLst>
                <a:ext uri="{FF2B5EF4-FFF2-40B4-BE49-F238E27FC236}">
                  <a16:creationId xmlns:a16="http://schemas.microsoft.com/office/drawing/2014/main" id="{87068130-8EE9-8F0D-5E0A-962C0D3FBC26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30" name="TextBox 67">
              <a:extLst>
                <a:ext uri="{FF2B5EF4-FFF2-40B4-BE49-F238E27FC236}">
                  <a16:creationId xmlns:a16="http://schemas.microsoft.com/office/drawing/2014/main" id="{EDE1A25B-5FC9-A418-40CF-B8CA95359A4B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9">
            <a:extLst>
              <a:ext uri="{FF2B5EF4-FFF2-40B4-BE49-F238E27FC236}">
                <a16:creationId xmlns:a16="http://schemas.microsoft.com/office/drawing/2014/main" id="{F9DAEB23-7C44-7242-35EA-B9D2BB03E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86" y="4873027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快速生成树协议</a:t>
            </a:r>
          </a:p>
        </p:txBody>
      </p:sp>
    </p:spTree>
    <p:extLst>
      <p:ext uri="{BB962C8B-B14F-4D97-AF65-F5344CB8AC3E}">
        <p14:creationId xmlns:p14="http://schemas.microsoft.com/office/powerpoint/2010/main" val="101847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</a:t>
            </a:r>
            <a:r>
              <a:rPr lang="zh-CN" altLang="en-US" dirty="0"/>
              <a:t>二层网络的冗余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二层环路会带来以下三个问题</a:t>
            </a:r>
            <a:endParaRPr lang="zh-CN" altLang="en-US" dirty="0"/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309780" y="3244960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2" y="2407454"/>
            <a:ext cx="78308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广播风暴；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地址表不稳定；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帧的多重传输。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302088" y="3966129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6183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 </a:t>
            </a:r>
            <a:r>
              <a:rPr lang="zh-CN" altLang="en-US" dirty="0"/>
              <a:t>二层网络的冗余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二层环路会带来以下三个问题</a:t>
            </a:r>
            <a:endParaRPr lang="zh-CN" altLang="en-US" dirty="0"/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96FB0CB4-3920-236C-4B74-3562C0A80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479" y="2101403"/>
            <a:ext cx="6705218" cy="3532505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3D9306D9-230A-2D98-6A34-4AECBCF926FD}"/>
              </a:ext>
            </a:extLst>
          </p:cNvPr>
          <p:cNvSpPr txBox="1"/>
          <p:nvPr/>
        </p:nvSpPr>
        <p:spPr>
          <a:xfrm>
            <a:off x="4627065" y="5633709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4‑12 MAC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地址表不稳定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7B809AD-0804-CF69-6609-7CC8B3F3E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042" y="1967973"/>
            <a:ext cx="4075120" cy="380163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A8FB60C5-6A6A-8AF5-BE7B-1B95AE067835}"/>
              </a:ext>
            </a:extLst>
          </p:cNvPr>
          <p:cNvSpPr txBox="1"/>
          <p:nvPr/>
        </p:nvSpPr>
        <p:spPr>
          <a:xfrm>
            <a:off x="893445" y="5706739"/>
            <a:ext cx="3223363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4‑11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广播风暴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3760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</a:t>
            </a:r>
            <a:r>
              <a:rPr lang="zh-CN" altLang="en-US" dirty="0"/>
              <a:t>生成树协议简介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生成树协议主要有以下三个版本</a:t>
            </a:r>
            <a:endParaRPr lang="zh-CN" altLang="en-US" dirty="0"/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309780" y="3244960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标准生成树协议（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STP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）：采用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IEEE802.1D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标准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快速生成树协议（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RSTP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）：采用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IEEE802.1W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标准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多实例生成树（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MSTP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）：采用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IEEE802.1S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标准。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302088" y="3966129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56630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4.4.3 </a:t>
            </a:r>
            <a:r>
              <a:rPr lang="zh-CN" altLang="en-US" dirty="0"/>
              <a:t>生成树协议工作原理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STP</a:t>
            </a:r>
            <a:r>
              <a:rPr lang="zh-CN" altLang="en-US" dirty="0"/>
              <a:t>中的术语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309780" y="3244960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接口</a:t>
            </a:r>
            <a:r>
              <a:rPr lang="en-US" altLang="zh-CN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zh-CN" altLang="en-US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en-US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）根路径开销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302088" y="3966129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7DA46386-4BCA-4053-4089-E3C181D15106}"/>
              </a:ext>
            </a:extLst>
          </p:cNvPr>
          <p:cNvGrpSpPr/>
          <p:nvPr/>
        </p:nvGrpSpPr>
        <p:grpSpPr>
          <a:xfrm>
            <a:off x="1357881" y="4825295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B35CF1DC-60DE-8C81-B897-278D56038E5B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B37A333E-E30E-06E9-1735-15903CD8FC8C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C68D6CA-CF6E-983A-92CB-50F732BDD7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73356"/>
              </p:ext>
            </p:extLst>
          </p:nvPr>
        </p:nvGraphicFramePr>
        <p:xfrm>
          <a:off x="5549626" y="2658840"/>
          <a:ext cx="6011004" cy="21418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3668">
                  <a:extLst>
                    <a:ext uri="{9D8B030D-6E8A-4147-A177-3AD203B41FA5}">
                      <a16:colId xmlns:a16="http://schemas.microsoft.com/office/drawing/2014/main" val="3759355042"/>
                    </a:ext>
                  </a:extLst>
                </a:gridCol>
                <a:gridCol w="2003668">
                  <a:extLst>
                    <a:ext uri="{9D8B030D-6E8A-4147-A177-3AD203B41FA5}">
                      <a16:colId xmlns:a16="http://schemas.microsoft.com/office/drawing/2014/main" val="1018972231"/>
                    </a:ext>
                  </a:extLst>
                </a:gridCol>
                <a:gridCol w="2003668">
                  <a:extLst>
                    <a:ext uri="{9D8B030D-6E8A-4147-A177-3AD203B41FA5}">
                      <a16:colId xmlns:a16="http://schemas.microsoft.com/office/drawing/2014/main" val="38509791"/>
                    </a:ext>
                  </a:extLst>
                </a:gridCol>
              </a:tblGrid>
              <a:tr h="678831">
                <a:tc>
                  <a:txBody>
                    <a:bodyPr/>
                    <a:lstStyle/>
                    <a:p>
                      <a:pPr indent="609600"/>
                      <a:r>
                        <a:rPr lang="zh-CN" sz="2400" kern="0">
                          <a:effectLst/>
                        </a:rPr>
                        <a:t>序号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zh-CN" sz="2400" kern="0" dirty="0">
                          <a:effectLst/>
                        </a:rPr>
                        <a:t>链路带宽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zh-CN" sz="2400" kern="0">
                          <a:effectLst/>
                        </a:rPr>
                        <a:t>开销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9038938"/>
                  </a:ext>
                </a:extLst>
              </a:tr>
              <a:tr h="339416"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10M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09131"/>
                  </a:ext>
                </a:extLst>
              </a:tr>
              <a:tr h="339416"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100M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19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5076472"/>
                  </a:ext>
                </a:extLst>
              </a:tr>
              <a:tr h="339416"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1000M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1270987"/>
                  </a:ext>
                </a:extLst>
              </a:tr>
              <a:tr h="339416"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>
                          <a:effectLst/>
                        </a:rPr>
                        <a:t>10000M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09600"/>
                      <a:r>
                        <a:rPr lang="en-US" sz="2400" kern="0" dirty="0">
                          <a:effectLst/>
                        </a:rPr>
                        <a:t>2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2203338"/>
                  </a:ext>
                </a:extLst>
              </a:tr>
            </a:tbl>
          </a:graphicData>
        </a:graphic>
      </p:graphicFrame>
      <p:sp>
        <p:nvSpPr>
          <p:cNvPr id="27" name="文本框 26">
            <a:extLst>
              <a:ext uri="{FF2B5EF4-FFF2-40B4-BE49-F238E27FC236}">
                <a16:creationId xmlns:a16="http://schemas.microsoft.com/office/drawing/2014/main" id="{03CA2A1D-57AC-B7AF-6544-9D9841729C9D}"/>
              </a:ext>
            </a:extLst>
          </p:cNvPr>
          <p:cNvSpPr txBox="1"/>
          <p:nvPr/>
        </p:nvSpPr>
        <p:spPr>
          <a:xfrm>
            <a:off x="5505768" y="2203402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表格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4‑1 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根路径开销表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020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4.4.3 </a:t>
            </a:r>
            <a:r>
              <a:rPr lang="zh-CN" altLang="en-US" dirty="0"/>
              <a:t>生成树协议工作原理</a:t>
            </a:r>
          </a:p>
        </p:txBody>
      </p:sp>
      <p:sp>
        <p:nvSpPr>
          <p:cNvPr id="4" name="矩形 3"/>
          <p:cNvSpPr/>
          <p:nvPr/>
        </p:nvSpPr>
        <p:spPr>
          <a:xfrm>
            <a:off x="1063952" y="1564522"/>
            <a:ext cx="10064096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选举根网桥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根桥（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Root Bridge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）：根桥或者根交换机位于整个逻辑树的根部，是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网络的逻辑中心，非根桥是根桥的下游设备。</a:t>
            </a:r>
          </a:p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选举根端口（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Root Port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）：非根交换机去往根桥路径最优的端口（有且只有一个）。</a:t>
            </a:r>
          </a:p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选举指定端口（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Designated Port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）：交换机向所连网段转发配置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BPDU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的端口，每个网段有且只能有一个指定端口。一般情况下，根桥的每个端口总是指定端口。</a:t>
            </a:r>
          </a:p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阻塞预备端口（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Alternate Port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）：既不是指定端口也不是根端口。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02970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rgbClr val="2D2D89"/>
            </a:lnRef>
            <a:fillRef idx="0">
              <a:srgbClr val="2D2D89"/>
            </a:fillRef>
            <a:effectRef idx="2">
              <a:srgbClr val="2D2D89"/>
            </a:effectRef>
            <a:fontRef idx="minor">
              <a:srgbClr val="000000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549015" y="5329555"/>
            <a:ext cx="8150225" cy="687388"/>
            <a:chOff x="95" y="3926"/>
            <a:chExt cx="12836" cy="1082"/>
          </a:xfrm>
        </p:grpSpPr>
        <p:cxnSp>
          <p:nvCxnSpPr>
            <p:cNvPr id="5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31" name="Group 332"/>
          <p:cNvGrpSpPr/>
          <p:nvPr/>
        </p:nvGrpSpPr>
        <p:grpSpPr>
          <a:xfrm>
            <a:off x="653415" y="1653858"/>
            <a:ext cx="258763" cy="260350"/>
            <a:chOff x="4643438" y="2786064"/>
            <a:chExt cx="288476" cy="288476"/>
          </a:xfrm>
        </p:grpSpPr>
        <p:sp>
          <p:nvSpPr>
            <p:cNvPr id="3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F558507-3A9B-6112-2940-F7AD46DD2CA3}"/>
              </a:ext>
            </a:extLst>
          </p:cNvPr>
          <p:cNvSpPr txBox="1"/>
          <p:nvPr/>
        </p:nvSpPr>
        <p:spPr>
          <a:xfrm>
            <a:off x="1726521" y="1123515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STP</a:t>
            </a:r>
            <a:r>
              <a:rPr lang="zh-CN" altLang="en-US" dirty="0"/>
              <a:t>工作过程</a:t>
            </a:r>
          </a:p>
        </p:txBody>
      </p:sp>
      <p:grpSp>
        <p:nvGrpSpPr>
          <p:cNvPr id="16" name="Group 332">
            <a:extLst>
              <a:ext uri="{FF2B5EF4-FFF2-40B4-BE49-F238E27FC236}">
                <a16:creationId xmlns:a16="http://schemas.microsoft.com/office/drawing/2014/main" id="{0974D76D-F8AF-F492-26D8-CCFCFA49D227}"/>
              </a:ext>
            </a:extLst>
          </p:cNvPr>
          <p:cNvGrpSpPr/>
          <p:nvPr/>
        </p:nvGrpSpPr>
        <p:grpSpPr>
          <a:xfrm>
            <a:off x="658650" y="2638435"/>
            <a:ext cx="258763" cy="260350"/>
            <a:chOff x="4643438" y="2786064"/>
            <a:chExt cx="288476" cy="288476"/>
          </a:xfrm>
        </p:grpSpPr>
        <p:sp>
          <p:nvSpPr>
            <p:cNvPr id="17" name="Oval 326">
              <a:extLst>
                <a:ext uri="{FF2B5EF4-FFF2-40B4-BE49-F238E27FC236}">
                  <a16:creationId xmlns:a16="http://schemas.microsoft.com/office/drawing/2014/main" id="{787B67A8-7F5A-0076-FB94-A534AEABF2D2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id="{F6947873-B976-F27B-F13D-012845CF2D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grpSp>
        <p:nvGrpSpPr>
          <p:cNvPr id="19" name="Group 332">
            <a:extLst>
              <a:ext uri="{FF2B5EF4-FFF2-40B4-BE49-F238E27FC236}">
                <a16:creationId xmlns:a16="http://schemas.microsoft.com/office/drawing/2014/main" id="{3419DAB0-1D53-68D2-79AA-2662D45F66B1}"/>
              </a:ext>
            </a:extLst>
          </p:cNvPr>
          <p:cNvGrpSpPr/>
          <p:nvPr/>
        </p:nvGrpSpPr>
        <p:grpSpPr>
          <a:xfrm>
            <a:off x="644207" y="3481398"/>
            <a:ext cx="258763" cy="260350"/>
            <a:chOff x="4643438" y="2786064"/>
            <a:chExt cx="288476" cy="288476"/>
          </a:xfrm>
        </p:grpSpPr>
        <p:sp>
          <p:nvSpPr>
            <p:cNvPr id="20" name="Oval 326">
              <a:extLst>
                <a:ext uri="{FF2B5EF4-FFF2-40B4-BE49-F238E27FC236}">
                  <a16:creationId xmlns:a16="http://schemas.microsoft.com/office/drawing/2014/main" id="{A88B89DA-B2A1-D15C-0ABB-D7411FBDB171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id="{520AFF5A-0163-AC2F-F5C5-F5C35315A403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grpSp>
        <p:nvGrpSpPr>
          <p:cNvPr id="22" name="Group 332">
            <a:extLst>
              <a:ext uri="{FF2B5EF4-FFF2-40B4-BE49-F238E27FC236}">
                <a16:creationId xmlns:a16="http://schemas.microsoft.com/office/drawing/2014/main" id="{EDCC0D78-F1DB-0FC7-F347-69496FC74B7F}"/>
              </a:ext>
            </a:extLst>
          </p:cNvPr>
          <p:cNvGrpSpPr/>
          <p:nvPr/>
        </p:nvGrpSpPr>
        <p:grpSpPr>
          <a:xfrm>
            <a:off x="663088" y="4761729"/>
            <a:ext cx="258763" cy="260350"/>
            <a:chOff x="4643438" y="2786064"/>
            <a:chExt cx="288476" cy="288476"/>
          </a:xfrm>
        </p:grpSpPr>
        <p:sp>
          <p:nvSpPr>
            <p:cNvPr id="23" name="Oval 326">
              <a:extLst>
                <a:ext uri="{FF2B5EF4-FFF2-40B4-BE49-F238E27FC236}">
                  <a16:creationId xmlns:a16="http://schemas.microsoft.com/office/drawing/2014/main" id="{E04B9D80-CAF2-7D6A-28A8-15F061EC6AA4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E61C4712-5172-7D7E-A350-20106832F1B4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C6CB1F6-011C-CF47-DBE9-339EA8DA8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785" y="2158412"/>
            <a:ext cx="6376215" cy="4458923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）选举根桥</a:t>
            </a:r>
          </a:p>
        </p:txBody>
      </p:sp>
      <p:sp>
        <p:nvSpPr>
          <p:cNvPr id="2" name="矩形 1"/>
          <p:cNvSpPr/>
          <p:nvPr/>
        </p:nvSpPr>
        <p:spPr>
          <a:xfrm>
            <a:off x="543769" y="1417872"/>
            <a:ext cx="6595496" cy="3579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STP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中根桥的选举依据的是桥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中的每个交换机都会有一个桥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ID(Bridge ID)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位的桥优先级（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Bridge Priority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地址构成。 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网络中，桥优先级是可以配置的，取值范围是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65535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，默认值为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32768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。优先级最高的设备（数值越小越优先）会被选举为根桥。如果优先级相同，则会比较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地址越小则越优先。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65505" y="24066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131" name="Group 332"/>
          <p:cNvGrpSpPr/>
          <p:nvPr/>
        </p:nvGrpSpPr>
        <p:grpSpPr>
          <a:xfrm>
            <a:off x="736123" y="1582346"/>
            <a:ext cx="258763" cy="260350"/>
            <a:chOff x="4643438" y="2786064"/>
            <a:chExt cx="288476" cy="288476"/>
          </a:xfrm>
        </p:grpSpPr>
        <p:sp>
          <p:nvSpPr>
            <p:cNvPr id="4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）选举根端口</a:t>
            </a:r>
          </a:p>
        </p:txBody>
      </p:sp>
      <p:sp>
        <p:nvSpPr>
          <p:cNvPr id="2" name="矩形 1"/>
          <p:cNvSpPr/>
          <p:nvPr/>
        </p:nvSpPr>
        <p:spPr>
          <a:xfrm>
            <a:off x="5823415" y="1196965"/>
            <a:ext cx="6096000" cy="40786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每个非根桥都要选举一个根端口。根端口是距离根桥最近的端口，这个最近的衡量标准是靠路径开销来判定的，即路径开销最小的端口就是根端口。端口收到一个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BPDU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报文后，抽取该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BPDU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报文中根路径开销字段的值，加上该端口本身的端口开销即为本端口路径开销。如果有两个或两个以上的端口计算得到的累计路径开销相同，那么选择收到发送者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BID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最小的那个端口作为根端口。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02970" y="26352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606165" y="5417185"/>
            <a:ext cx="8150225" cy="687388"/>
            <a:chOff x="95" y="3926"/>
            <a:chExt cx="12836" cy="1082"/>
          </a:xfrm>
        </p:grpSpPr>
        <p:cxnSp>
          <p:nvCxnSpPr>
            <p:cNvPr id="4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31" name="Group 332"/>
          <p:cNvGrpSpPr/>
          <p:nvPr/>
        </p:nvGrpSpPr>
        <p:grpSpPr>
          <a:xfrm>
            <a:off x="5260975" y="1300163"/>
            <a:ext cx="258763" cy="260350"/>
            <a:chOff x="4643438" y="2786064"/>
            <a:chExt cx="288476" cy="288476"/>
          </a:xfrm>
        </p:grpSpPr>
        <p:sp>
          <p:nvSpPr>
            <p:cNvPr id="6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9790086E-4126-6943-6068-7AB6750A1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66" y="1989337"/>
            <a:ext cx="5515604" cy="32829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60592" y="1969170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6988928" y="1844848"/>
            <a:ext cx="3052112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以太网技术概述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332667" y="2703073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7000447" y="2594612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冲突域与广播域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332667" y="3477138"/>
            <a:ext cx="490830" cy="491823"/>
            <a:chOff x="4339490" y="761746"/>
            <a:chExt cx="727764" cy="729238"/>
          </a:xfrm>
        </p:grpSpPr>
        <p:sp>
          <p:nvSpPr>
            <p:cNvPr id="3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39"/>
          <p:cNvSpPr>
            <a:spLocks noChangeArrowheads="1"/>
          </p:cNvSpPr>
          <p:nvPr/>
        </p:nvSpPr>
        <p:spPr bwMode="auto">
          <a:xfrm>
            <a:off x="7000447" y="3365801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CSMA/CD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694DA95-CA8C-0021-DE3D-3CFC07F194E1}"/>
              </a:ext>
            </a:extLst>
          </p:cNvPr>
          <p:cNvGrpSpPr/>
          <p:nvPr/>
        </p:nvGrpSpPr>
        <p:grpSpPr>
          <a:xfrm>
            <a:off x="6332667" y="4235044"/>
            <a:ext cx="490830" cy="491823"/>
            <a:chOff x="4339490" y="761746"/>
            <a:chExt cx="727764" cy="729238"/>
          </a:xfrm>
        </p:grpSpPr>
        <p:sp>
          <p:nvSpPr>
            <p:cNvPr id="20" name="任意多边形 82">
              <a:extLst>
                <a:ext uri="{FF2B5EF4-FFF2-40B4-BE49-F238E27FC236}">
                  <a16:creationId xmlns:a16="http://schemas.microsoft.com/office/drawing/2014/main" id="{F66271DF-24E2-B0B0-4F4D-63D4B968AD9A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1" name="TextBox 67">
              <a:extLst>
                <a:ext uri="{FF2B5EF4-FFF2-40B4-BE49-F238E27FC236}">
                  <a16:creationId xmlns:a16="http://schemas.microsoft.com/office/drawing/2014/main" id="{1EAE56FA-50B1-2207-A24E-F974B581F8F9}"/>
                </a:ext>
              </a:extLst>
            </p:cNvPr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39">
            <a:extLst>
              <a:ext uri="{FF2B5EF4-FFF2-40B4-BE49-F238E27FC236}">
                <a16:creationId xmlns:a16="http://schemas.microsoft.com/office/drawing/2014/main" id="{3BEF4791-882D-00E7-2407-134F46C80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522" y="4123707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以太网技术发展</a:t>
            </a:r>
            <a:endParaRPr lang="en-US" altLang="zh-CN" sz="2160" b="1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18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）选举指定端口</a:t>
            </a:r>
          </a:p>
        </p:txBody>
      </p:sp>
      <p:sp>
        <p:nvSpPr>
          <p:cNvPr id="2" name="矩形 1"/>
          <p:cNvSpPr/>
          <p:nvPr/>
        </p:nvSpPr>
        <p:spPr>
          <a:xfrm>
            <a:off x="6363099" y="1536714"/>
            <a:ext cx="5420406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0"/>
              </a:spcAft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指定端口的选举也是首先比较累计路径开销，累计路径开销最小的端口就是指定端口。如果累计路径开销相同，则比较端口所在交换机的桥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，所在桥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最小的端口被选举为指定端口。如果通过累计路径开销和所在桥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选举不出来，则比较端口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，端口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最小的被选举为指定端口。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553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559175" y="5559425"/>
            <a:ext cx="8150225" cy="687388"/>
            <a:chOff x="95" y="3926"/>
            <a:chExt cx="12836" cy="1082"/>
          </a:xfrm>
        </p:grpSpPr>
        <p:cxnSp>
          <p:nvCxnSpPr>
            <p:cNvPr id="4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31" name="Group 332"/>
          <p:cNvGrpSpPr/>
          <p:nvPr/>
        </p:nvGrpSpPr>
        <p:grpSpPr>
          <a:xfrm>
            <a:off x="5547360" y="1644968"/>
            <a:ext cx="258763" cy="260350"/>
            <a:chOff x="4643438" y="2786064"/>
            <a:chExt cx="288476" cy="288476"/>
          </a:xfrm>
        </p:grpSpPr>
        <p:sp>
          <p:nvSpPr>
            <p:cNvPr id="6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BAF2A323-D2ED-AA1A-BAAA-3C639D854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78" y="1905318"/>
            <a:ext cx="5350582" cy="408610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）阻塞预备端口</a:t>
            </a:r>
          </a:p>
        </p:txBody>
      </p:sp>
      <p:sp>
        <p:nvSpPr>
          <p:cNvPr id="2" name="矩形 1"/>
          <p:cNvSpPr/>
          <p:nvPr/>
        </p:nvSpPr>
        <p:spPr>
          <a:xfrm>
            <a:off x="6430409" y="2275593"/>
            <a:ext cx="5524899" cy="23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网络收敛后，只有指定端口和根端口可以转发数据。其他端口为预备端口，被阻塞，不能转发数据，只能够从所连网段的指定交换机接收到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BPDU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报文，并以此来监视链路的状态。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2796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367405" y="5454650"/>
            <a:ext cx="8150225" cy="687388"/>
            <a:chOff x="95" y="3926"/>
            <a:chExt cx="12836" cy="1082"/>
          </a:xfrm>
        </p:grpSpPr>
        <p:cxnSp>
          <p:nvCxnSpPr>
            <p:cNvPr id="3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31" name="Group 332"/>
          <p:cNvGrpSpPr/>
          <p:nvPr/>
        </p:nvGrpSpPr>
        <p:grpSpPr>
          <a:xfrm>
            <a:off x="6036945" y="2286953"/>
            <a:ext cx="258763" cy="260350"/>
            <a:chOff x="4643438" y="2786064"/>
            <a:chExt cx="288476" cy="288476"/>
          </a:xfrm>
        </p:grpSpPr>
        <p:sp>
          <p:nvSpPr>
            <p:cNvPr id="6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0066E3">
                <a:shade val="50000"/>
              </a:srgbClr>
            </a:lnRef>
            <a:fillRef idx="1">
              <a:srgbClr val="0066E3"/>
            </a:fillRef>
            <a:effectRef idx="0">
              <a:srgbClr val="0066E3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ea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08B7E11C-2311-8943-3BBB-23E24D9E6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05" y="1726924"/>
            <a:ext cx="5401675" cy="407142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4.4.4 </a:t>
            </a:r>
            <a:r>
              <a:rPr lang="zh-CN" altLang="en-US" dirty="0"/>
              <a:t>生成树协议端口状态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58058A-8E4E-9F9E-BF7D-130F3C7D47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963734"/>
              </p:ext>
            </p:extLst>
          </p:nvPr>
        </p:nvGraphicFramePr>
        <p:xfrm>
          <a:off x="620486" y="1152378"/>
          <a:ext cx="10105298" cy="4810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0816">
                  <a:extLst>
                    <a:ext uri="{9D8B030D-6E8A-4147-A177-3AD203B41FA5}">
                      <a16:colId xmlns:a16="http://schemas.microsoft.com/office/drawing/2014/main" val="4195442775"/>
                    </a:ext>
                  </a:extLst>
                </a:gridCol>
                <a:gridCol w="2020816">
                  <a:extLst>
                    <a:ext uri="{9D8B030D-6E8A-4147-A177-3AD203B41FA5}">
                      <a16:colId xmlns:a16="http://schemas.microsoft.com/office/drawing/2014/main" val="1569974760"/>
                    </a:ext>
                  </a:extLst>
                </a:gridCol>
                <a:gridCol w="2020816">
                  <a:extLst>
                    <a:ext uri="{9D8B030D-6E8A-4147-A177-3AD203B41FA5}">
                      <a16:colId xmlns:a16="http://schemas.microsoft.com/office/drawing/2014/main" val="125842204"/>
                    </a:ext>
                  </a:extLst>
                </a:gridCol>
                <a:gridCol w="2020816">
                  <a:extLst>
                    <a:ext uri="{9D8B030D-6E8A-4147-A177-3AD203B41FA5}">
                      <a16:colId xmlns:a16="http://schemas.microsoft.com/office/drawing/2014/main" val="2934056506"/>
                    </a:ext>
                  </a:extLst>
                </a:gridCol>
                <a:gridCol w="2022034">
                  <a:extLst>
                    <a:ext uri="{9D8B030D-6E8A-4147-A177-3AD203B41FA5}">
                      <a16:colId xmlns:a16="http://schemas.microsoft.com/office/drawing/2014/main" val="2080251752"/>
                    </a:ext>
                  </a:extLst>
                </a:gridCol>
              </a:tblGrid>
              <a:tr h="942272">
                <a:tc>
                  <a:txBody>
                    <a:bodyPr/>
                    <a:lstStyle/>
                    <a:p>
                      <a:pPr algn="ctr"/>
                      <a:r>
                        <a:rPr lang="zh-CN" sz="2400" kern="0" dirty="0">
                          <a:effectLst/>
                        </a:rPr>
                        <a:t>端口状态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0" dirty="0">
                          <a:effectLst/>
                        </a:rPr>
                        <a:t>接收生成树协议帧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0" dirty="0">
                          <a:effectLst/>
                        </a:rPr>
                        <a:t>转发生成树协议帧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0" dirty="0">
                          <a:effectLst/>
                        </a:rPr>
                        <a:t>MAC</a:t>
                      </a:r>
                      <a:r>
                        <a:rPr lang="zh-CN" sz="2000" kern="0" dirty="0">
                          <a:effectLst/>
                        </a:rPr>
                        <a:t>地址学习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0" dirty="0">
                          <a:effectLst/>
                        </a:rPr>
                        <a:t>转发用户数据帧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9106490"/>
                  </a:ext>
                </a:extLst>
              </a:tr>
              <a:tr h="471136">
                <a:tc>
                  <a:txBody>
                    <a:bodyPr/>
                    <a:lstStyle/>
                    <a:p>
                      <a:pPr algn="ctr"/>
                      <a:r>
                        <a:rPr lang="zh-CN" sz="2400" kern="0" dirty="0">
                          <a:effectLst/>
                        </a:rPr>
                        <a:t>阻塞（</a:t>
                      </a:r>
                      <a:r>
                        <a:rPr lang="en-US" sz="2400" kern="0" dirty="0">
                          <a:effectLst/>
                        </a:rPr>
                        <a:t>Blocking</a:t>
                      </a:r>
                      <a:r>
                        <a:rPr lang="zh-CN" sz="2400" kern="0" dirty="0">
                          <a:effectLst/>
                        </a:rPr>
                        <a:t>）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6491272"/>
                  </a:ext>
                </a:extLst>
              </a:tr>
              <a:tr h="471136">
                <a:tc>
                  <a:txBody>
                    <a:bodyPr/>
                    <a:lstStyle/>
                    <a:p>
                      <a:pPr algn="ctr"/>
                      <a:r>
                        <a:rPr lang="zh-CN" sz="2400" kern="0">
                          <a:effectLst/>
                        </a:rPr>
                        <a:t>侦听（</a:t>
                      </a:r>
                      <a:r>
                        <a:rPr lang="en-US" sz="2400" kern="0">
                          <a:effectLst/>
                        </a:rPr>
                        <a:t>Listening</a:t>
                      </a:r>
                      <a:r>
                        <a:rPr lang="zh-CN" sz="24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2478917"/>
                  </a:ext>
                </a:extLst>
              </a:tr>
              <a:tr h="471136">
                <a:tc>
                  <a:txBody>
                    <a:bodyPr/>
                    <a:lstStyle/>
                    <a:p>
                      <a:pPr algn="ctr"/>
                      <a:r>
                        <a:rPr lang="zh-CN" sz="2400" kern="0">
                          <a:effectLst/>
                        </a:rPr>
                        <a:t>学习（</a:t>
                      </a:r>
                      <a:r>
                        <a:rPr lang="en-US" sz="2400" kern="0">
                          <a:effectLst/>
                        </a:rPr>
                        <a:t>Learning</a:t>
                      </a:r>
                      <a:r>
                        <a:rPr lang="zh-CN" sz="24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6921386"/>
                  </a:ext>
                </a:extLst>
              </a:tr>
              <a:tr h="942272">
                <a:tc>
                  <a:txBody>
                    <a:bodyPr/>
                    <a:lstStyle/>
                    <a:p>
                      <a:pPr algn="ctr"/>
                      <a:r>
                        <a:rPr lang="zh-CN" sz="2400" kern="0">
                          <a:effectLst/>
                        </a:rPr>
                        <a:t>转发（</a:t>
                      </a:r>
                      <a:r>
                        <a:rPr lang="en-US" sz="2400" kern="0">
                          <a:effectLst/>
                        </a:rPr>
                        <a:t>Forwarding</a:t>
                      </a:r>
                      <a:r>
                        <a:rPr lang="zh-CN" sz="24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6955121"/>
                  </a:ext>
                </a:extLst>
              </a:tr>
              <a:tr h="471136">
                <a:tc>
                  <a:txBody>
                    <a:bodyPr/>
                    <a:lstStyle/>
                    <a:p>
                      <a:pPr algn="ctr"/>
                      <a:r>
                        <a:rPr lang="zh-CN" sz="2400" kern="0" dirty="0">
                          <a:effectLst/>
                        </a:rPr>
                        <a:t>禁用（</a:t>
                      </a:r>
                      <a:r>
                        <a:rPr lang="en-US" sz="2400" kern="0" dirty="0">
                          <a:effectLst/>
                        </a:rPr>
                        <a:t>Disabled</a:t>
                      </a:r>
                      <a:r>
                        <a:rPr lang="zh-CN" sz="2400" kern="0" dirty="0">
                          <a:effectLst/>
                        </a:rPr>
                        <a:t>）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×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>
                          <a:effectLst/>
                        </a:rPr>
                        <a:t>×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</a:rPr>
                        <a:t>×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335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5513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4.4.5 </a:t>
            </a:r>
            <a:r>
              <a:rPr lang="zh-CN" altLang="en-US" dirty="0"/>
              <a:t>生成树协议的配置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常用命令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332"/>
          <p:cNvGrpSpPr/>
          <p:nvPr/>
        </p:nvGrpSpPr>
        <p:grpSpPr>
          <a:xfrm>
            <a:off x="1309780" y="3244960"/>
            <a:ext cx="259244" cy="259815"/>
            <a:chOff x="4643438" y="2786064"/>
            <a:chExt cx="288476" cy="288476"/>
          </a:xfrm>
        </p:grpSpPr>
        <p:sp>
          <p:nvSpPr>
            <p:cNvPr id="15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配置生成树模式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修改网桥优先级；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修改接口开销；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en-US" altLang="zh-CN" sz="240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）查看交换机生成树状态；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en-US" altLang="zh-CN" sz="240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）查看交换机端口生成树状态。</a:t>
            </a:r>
            <a:endParaRPr lang="en-US" altLang="zh-CN" sz="24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302088" y="3966129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02E3560F-C72A-64E2-C1DA-1BE9563D3381}"/>
              </a:ext>
            </a:extLst>
          </p:cNvPr>
          <p:cNvGrpSpPr/>
          <p:nvPr/>
        </p:nvGrpSpPr>
        <p:grpSpPr>
          <a:xfrm>
            <a:off x="1309780" y="4682156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FE1F973B-84B3-5158-FC96-E3A771603A5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4D7B3D5-8C2F-9D6C-026C-74F1C53C77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2CF5EFBF-1B1F-E458-BC17-837A16DE8CF8}"/>
              </a:ext>
            </a:extLst>
          </p:cNvPr>
          <p:cNvGrpSpPr/>
          <p:nvPr/>
        </p:nvGrpSpPr>
        <p:grpSpPr>
          <a:xfrm>
            <a:off x="1297294" y="5407656"/>
            <a:ext cx="259244" cy="259815"/>
            <a:chOff x="4643438" y="2786064"/>
            <a:chExt cx="288476" cy="288476"/>
          </a:xfrm>
        </p:grpSpPr>
        <p:sp>
          <p:nvSpPr>
            <p:cNvPr id="28" name="Oval 326">
              <a:extLst>
                <a:ext uri="{FF2B5EF4-FFF2-40B4-BE49-F238E27FC236}">
                  <a16:creationId xmlns:a16="http://schemas.microsoft.com/office/drawing/2014/main" id="{CE29613B-8819-0311-A597-7224C769C38A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A45647A3-263F-6BC9-0687-DD702D9BEBAD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88979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4.4.6 </a:t>
            </a:r>
            <a:r>
              <a:rPr lang="zh-CN" altLang="en-US" dirty="0"/>
              <a:t>快速生成树协议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改进方向</a:t>
            </a:r>
            <a:r>
              <a:rPr lang="en-US" altLang="zh-CN" dirty="0"/>
              <a:t>——</a:t>
            </a:r>
            <a:r>
              <a:rPr lang="zh-CN" altLang="en-US" dirty="0"/>
              <a:t>增加两个端口角色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RSTP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的基础上新增了两个端口角色：替代端口和备份端口。因此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RSTP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一共有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个端口类型：根端口、指定端口、替代端口和备份端口。</a:t>
            </a:r>
          </a:p>
          <a:p>
            <a:pPr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替代端口：替代端口为根端口的备份，正常处于阻塞状态。当根端口发生故障时，替代端口可以立即成为新的根端口，从而加快二层网络的收敛速度。</a:t>
            </a:r>
          </a:p>
          <a:p>
            <a:pPr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备份端口：交换机由于收到了自己的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BPDU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而阻塞的端口。备份端口一般存在于连接某个网段有多个端口。当其他一个端口选定为指定端口后，其他端口就为备份端口。通常情况下，备份端口为阻塞状态。</a:t>
            </a:r>
          </a:p>
          <a:p>
            <a:pPr indent="609600" algn="just"/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A575D150-E0FF-EDCE-2927-93D2A89A4924}"/>
              </a:ext>
            </a:extLst>
          </p:cNvPr>
          <p:cNvGrpSpPr/>
          <p:nvPr/>
        </p:nvGrpSpPr>
        <p:grpSpPr>
          <a:xfrm>
            <a:off x="1310117" y="3622533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7710BC7A-AD65-9297-4576-ED422C300D78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E9E84740-2C6A-D06F-0A99-A511C2A022B1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02E3560F-C72A-64E2-C1DA-1BE9563D3381}"/>
              </a:ext>
            </a:extLst>
          </p:cNvPr>
          <p:cNvGrpSpPr/>
          <p:nvPr/>
        </p:nvGrpSpPr>
        <p:grpSpPr>
          <a:xfrm>
            <a:off x="1309780" y="4682156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FE1F973B-84B3-5158-FC96-E3A771603A5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4D7B3D5-8C2F-9D6C-026C-74F1C53C77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4172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4.4.6 </a:t>
            </a:r>
            <a:r>
              <a:rPr lang="zh-CN" altLang="en-US" dirty="0"/>
              <a:t>快速生成树协议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改进方向</a:t>
            </a:r>
            <a:r>
              <a:rPr lang="en-US" altLang="zh-CN" dirty="0"/>
              <a:t>——</a:t>
            </a:r>
            <a:r>
              <a:rPr lang="zh-CN" altLang="en-US" dirty="0"/>
              <a:t>简化端口状态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E9E84740-2C6A-D06F-0A99-A511C2A022B1}"/>
              </a:ext>
            </a:extLst>
          </p:cNvPr>
          <p:cNvSpPr/>
          <p:nvPr/>
        </p:nvSpPr>
        <p:spPr bwMode="auto">
          <a:xfrm>
            <a:off x="1392840" y="3699621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34EE440-1E34-986B-BF7F-F899A82AD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STP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中的禁用、阻塞、侦听简化为丢弃状态，保留学习、转发状态，如表格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4‑3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所示。在丢弃状态中，端口不学习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MAC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地址不转发用户数据帧</a:t>
            </a:r>
            <a:r>
              <a:rPr kumimoji="0" lang="zh-CN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F9F41D8-282F-9634-0934-2D927BA2D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481" y="2243341"/>
            <a:ext cx="923380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将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STP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中的禁用、侦听简化为丢弃状态，保留学习、转发状态，在丢弃状态中，端口不学习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MAC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地址不转发用户数据帧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FD70D65-49F3-0F74-7F3C-EDAEFBD67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5913"/>
              </p:ext>
            </p:extLst>
          </p:nvPr>
        </p:nvGraphicFramePr>
        <p:xfrm>
          <a:off x="1309780" y="3197351"/>
          <a:ext cx="8683307" cy="2775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6452">
                  <a:extLst>
                    <a:ext uri="{9D8B030D-6E8A-4147-A177-3AD203B41FA5}">
                      <a16:colId xmlns:a16="http://schemas.microsoft.com/office/drawing/2014/main" val="2779131755"/>
                    </a:ext>
                  </a:extLst>
                </a:gridCol>
                <a:gridCol w="1736452">
                  <a:extLst>
                    <a:ext uri="{9D8B030D-6E8A-4147-A177-3AD203B41FA5}">
                      <a16:colId xmlns:a16="http://schemas.microsoft.com/office/drawing/2014/main" val="1040398855"/>
                    </a:ext>
                  </a:extLst>
                </a:gridCol>
                <a:gridCol w="1736452">
                  <a:extLst>
                    <a:ext uri="{9D8B030D-6E8A-4147-A177-3AD203B41FA5}">
                      <a16:colId xmlns:a16="http://schemas.microsoft.com/office/drawing/2014/main" val="4020581403"/>
                    </a:ext>
                  </a:extLst>
                </a:gridCol>
                <a:gridCol w="1736452">
                  <a:extLst>
                    <a:ext uri="{9D8B030D-6E8A-4147-A177-3AD203B41FA5}">
                      <a16:colId xmlns:a16="http://schemas.microsoft.com/office/drawing/2014/main" val="4104787925"/>
                    </a:ext>
                  </a:extLst>
                </a:gridCol>
                <a:gridCol w="1737499">
                  <a:extLst>
                    <a:ext uri="{9D8B030D-6E8A-4147-A177-3AD203B41FA5}">
                      <a16:colId xmlns:a16="http://schemas.microsoft.com/office/drawing/2014/main" val="368715395"/>
                    </a:ext>
                  </a:extLst>
                </a:gridCol>
              </a:tblGrid>
              <a:tr h="693857">
                <a:tc>
                  <a:txBody>
                    <a:bodyPr/>
                    <a:lstStyle/>
                    <a:p>
                      <a:pPr indent="266700"/>
                      <a:r>
                        <a:rPr lang="zh-CN" sz="2000" kern="0" dirty="0">
                          <a:effectLst/>
                        </a:rPr>
                        <a:t>端口状态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000" kern="0" dirty="0">
                          <a:effectLst/>
                        </a:rPr>
                        <a:t>接收生成树协议帧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000" kern="0">
                          <a:effectLst/>
                        </a:rPr>
                        <a:t>转发生成树协议帧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000" kern="0">
                          <a:effectLst/>
                        </a:rPr>
                        <a:t>MAC</a:t>
                      </a:r>
                      <a:r>
                        <a:rPr lang="zh-CN" sz="2000" kern="0">
                          <a:effectLst/>
                        </a:rPr>
                        <a:t>地址学习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000" kern="0">
                          <a:effectLst/>
                        </a:rPr>
                        <a:t>转发用户数据帧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7583643"/>
                  </a:ext>
                </a:extLst>
              </a:tr>
              <a:tr h="693857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0">
                          <a:effectLst/>
                        </a:rPr>
                        <a:t>丢弃（</a:t>
                      </a:r>
                      <a:r>
                        <a:rPr lang="en-US" sz="2000" kern="0">
                          <a:effectLst/>
                        </a:rPr>
                        <a:t>Discarding</a:t>
                      </a:r>
                      <a:r>
                        <a:rPr lang="zh-CN" sz="2000" kern="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×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×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×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7327025"/>
                  </a:ext>
                </a:extLst>
              </a:tr>
              <a:tr h="693857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0">
                          <a:effectLst/>
                        </a:rPr>
                        <a:t>学习（</a:t>
                      </a:r>
                      <a:r>
                        <a:rPr lang="en-US" sz="2000" kern="0">
                          <a:effectLst/>
                        </a:rPr>
                        <a:t>Learning</a:t>
                      </a:r>
                      <a:r>
                        <a:rPr lang="zh-CN" sz="2000" kern="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√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×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8958995"/>
                  </a:ext>
                </a:extLst>
              </a:tr>
              <a:tr h="693857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0">
                          <a:effectLst/>
                        </a:rPr>
                        <a:t>转发（</a:t>
                      </a:r>
                      <a:r>
                        <a:rPr lang="en-US" sz="2000" kern="0">
                          <a:effectLst/>
                        </a:rPr>
                        <a:t>Forwarding</a:t>
                      </a:r>
                      <a:r>
                        <a:rPr lang="zh-CN" sz="2000" kern="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√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>
                          <a:effectLst/>
                        </a:rPr>
                        <a:t>√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0" dirty="0">
                          <a:effectLst/>
                        </a:rPr>
                        <a:t>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4428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900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4.4.6 </a:t>
            </a:r>
            <a:r>
              <a:rPr lang="zh-CN" altLang="en-US" dirty="0"/>
              <a:t>快速生成树协议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改进方向</a:t>
            </a:r>
            <a:r>
              <a:rPr lang="en-US" altLang="zh-CN" dirty="0"/>
              <a:t>——</a:t>
            </a:r>
            <a:r>
              <a:rPr lang="zh-CN" altLang="en-US" dirty="0"/>
              <a:t>边缘端口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RSTP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的基础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将交换机的端口配置为边缘端口后，可不参与生成树协议计算，直接进入到转发状态收发用户数据帧。在项目中，连接计算机、服务器和路由器的端口配置为边缘端口被广泛采用，能够有效避免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DHCP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协议的超时。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值得注意的是，当配置了边缘端口的接口一旦连接了交换机以后，由于该接口将立即进入到转发状态，因此可能导致网络环路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可采用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BPDU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防护功能。</a:t>
            </a:r>
          </a:p>
          <a:p>
            <a:pPr indent="266700" algn="just"/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02E3560F-C72A-64E2-C1DA-1BE9563D3381}"/>
              </a:ext>
            </a:extLst>
          </p:cNvPr>
          <p:cNvGrpSpPr/>
          <p:nvPr/>
        </p:nvGrpSpPr>
        <p:grpSpPr>
          <a:xfrm>
            <a:off x="1309780" y="4376611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FE1F973B-84B3-5158-FC96-E3A771603A5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4D7B3D5-8C2F-9D6C-026C-74F1C53C77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6764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4.4.6 </a:t>
            </a:r>
            <a:r>
              <a:rPr lang="zh-CN" altLang="en-US" dirty="0"/>
              <a:t>快速生成树协议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改进方向</a:t>
            </a:r>
            <a:r>
              <a:rPr lang="en-US" altLang="zh-CN" dirty="0"/>
              <a:t>——</a:t>
            </a:r>
            <a:r>
              <a:rPr lang="zh-CN" altLang="en-US" dirty="0"/>
              <a:t>根防护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根桥发生变化，则生成树必然要重新计算，从而会导致网络动荡。根桥的角色是可抢占的，假如新加入网络的交换机的优先级是全网最小，那么这台新交换机将会成为根桥，生成树将重新学习，二层网络将重新收敛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因此，可在交换机上配置根防护功能，防止指定的接口成为根端口。如果该端口收到更优的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BPDU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时，则会忽略这些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BPDU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，并将端口切换到丢弃状态。</a:t>
            </a:r>
            <a:r>
              <a:rPr lang="en-US" altLang="zh-CN" sz="24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02E3560F-C72A-64E2-C1DA-1BE9563D3381}"/>
              </a:ext>
            </a:extLst>
          </p:cNvPr>
          <p:cNvGrpSpPr/>
          <p:nvPr/>
        </p:nvGrpSpPr>
        <p:grpSpPr>
          <a:xfrm>
            <a:off x="1282850" y="4051431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FE1F973B-84B3-5158-FC96-E3A771603A5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4D7B3D5-8C2F-9D6C-026C-74F1C53C77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4468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4974688" cy="434253"/>
          </a:xfrm>
        </p:spPr>
        <p:txBody>
          <a:bodyPr/>
          <a:lstStyle/>
          <a:p>
            <a:r>
              <a:rPr lang="en-US" altLang="zh-CN" dirty="0"/>
              <a:t>4.4.6 </a:t>
            </a:r>
            <a:r>
              <a:rPr lang="zh-CN" altLang="en-US" dirty="0"/>
              <a:t>快速生成树协议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192" y="1539429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>
            <a:defPPr>
              <a:defRPr lang="zh-CN"/>
            </a:defPPr>
            <a:lvl1pPr algn="ctr">
              <a:defRPr sz="27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改进方向</a:t>
            </a:r>
            <a:r>
              <a:rPr lang="en-US" altLang="zh-CN" dirty="0"/>
              <a:t>——TC</a:t>
            </a:r>
            <a:r>
              <a:rPr lang="zh-CN" altLang="en-US" dirty="0"/>
              <a:t>防护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309780" y="2528933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Rectangle 330"/>
          <p:cNvSpPr/>
          <p:nvPr/>
        </p:nvSpPr>
        <p:spPr>
          <a:xfrm>
            <a:off x="1710191" y="2407454"/>
            <a:ext cx="82665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当网络发生拓扑变更时，根桥会发送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 BPDU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（拓扑改变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BPDU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）报文通知所有的交换机执行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地址表删除操作。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 BPDU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不带任何认证，假如一个恶意的终端频繁发送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 BPDU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对网络进行攻击的话，将会导致交换网络中断，交换机受到极大的性能消耗。</a:t>
            </a:r>
          </a:p>
          <a:p>
            <a:pPr indent="266700" algn="just"/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因此，为了防止这样的情况发生，可以启用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防护功能。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防护功能将使得交换机在默认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秒的时间内只能处理一次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报文。如果在时间段内收到了多条的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TC BPDU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，交换机也只会在超时后才进行处理。</a:t>
            </a:r>
            <a:endParaRPr lang="zh-CN" altLang="zh-CN" sz="24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9344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597275" y="5509895"/>
            <a:ext cx="7820660" cy="782320"/>
            <a:chOff x="396" y="5173"/>
            <a:chExt cx="12316" cy="1232"/>
          </a:xfrm>
        </p:grpSpPr>
        <p:cxnSp>
          <p:nvCxnSpPr>
            <p:cNvPr id="7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6">
            <a:extLst>
              <a:ext uri="{FF2B5EF4-FFF2-40B4-BE49-F238E27FC236}">
                <a16:creationId xmlns:a16="http://schemas.microsoft.com/office/drawing/2014/main" id="{CF41CC34-6420-EA1D-20F8-51AA9ADCD4BE}"/>
              </a:ext>
            </a:extLst>
          </p:cNvPr>
          <p:cNvSpPr/>
          <p:nvPr/>
        </p:nvSpPr>
        <p:spPr bwMode="auto">
          <a:xfrm>
            <a:off x="1309780" y="4225944"/>
            <a:ext cx="102692" cy="10706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2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02E3560F-C72A-64E2-C1DA-1BE9563D3381}"/>
              </a:ext>
            </a:extLst>
          </p:cNvPr>
          <p:cNvGrpSpPr/>
          <p:nvPr/>
        </p:nvGrpSpPr>
        <p:grpSpPr>
          <a:xfrm>
            <a:off x="1282850" y="4051431"/>
            <a:ext cx="259244" cy="259815"/>
            <a:chOff x="4643438" y="2786064"/>
            <a:chExt cx="288476" cy="288476"/>
          </a:xfrm>
        </p:grpSpPr>
        <p:sp>
          <p:nvSpPr>
            <p:cNvPr id="24" name="Oval 326">
              <a:extLst>
                <a:ext uri="{FF2B5EF4-FFF2-40B4-BE49-F238E27FC236}">
                  <a16:creationId xmlns:a16="http://schemas.microsoft.com/office/drawing/2014/main" id="{FE1F973B-84B3-5158-FC96-E3A771603A5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74D7B3D5-8C2F-9D6C-026C-74F1C53C77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7548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31135" y="3094990"/>
            <a:ext cx="5904865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</a:t>
            </a:r>
            <a:endParaRPr lang="en-US" altLang="zh-CN" sz="3955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696397" y="2684986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</a:p>
        </p:txBody>
      </p:sp>
    </p:spTree>
    <p:extLst>
      <p:ext uri="{BB962C8B-B14F-4D97-AF65-F5344CB8AC3E}">
        <p14:creationId xmlns:p14="http://schemas.microsoft.com/office/powerpoint/2010/main" val="331861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696085" y="1525834"/>
            <a:ext cx="8799830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OSI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参考模型中，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IEEE802.3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协议族定义的协议内容涉及到了物理层和数据链路层。其中数据链路层又被划分了两个子层，分别为逻辑链路控制子层（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LLC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）和介质访问控制子层（</a:t>
            </a:r>
            <a:r>
              <a:rPr lang="en-US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Open Sans" pitchFamily="34" charset="0"/>
              <a:sym typeface="+mn-ea"/>
            </a:endParaRPr>
          </a:p>
        </p:txBody>
      </p:sp>
      <p:grpSp>
        <p:nvGrpSpPr>
          <p:cNvPr id="31752" name="Group 332"/>
          <p:cNvGrpSpPr/>
          <p:nvPr/>
        </p:nvGrpSpPr>
        <p:grpSpPr>
          <a:xfrm>
            <a:off x="1059990" y="1622425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" name="图片 11" descr="IMG_256">
            <a:extLst>
              <a:ext uri="{FF2B5EF4-FFF2-40B4-BE49-F238E27FC236}">
                <a16:creationId xmlns:a16="http://schemas.microsoft.com/office/drawing/2014/main" id="{6C6BCFF9-87AA-7611-B8CC-F6C9624A2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1254" y="2990233"/>
            <a:ext cx="5729492" cy="22635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56927DB-DE9F-F2A2-A0DA-84BE88B801DB}"/>
              </a:ext>
            </a:extLst>
          </p:cNvPr>
          <p:cNvSpPr txBox="1"/>
          <p:nvPr/>
        </p:nvSpPr>
        <p:spPr>
          <a:xfrm>
            <a:off x="4645020" y="5462794"/>
            <a:ext cx="2901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4-1 IEEE 802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参考模型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5765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00811" y="2128819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7029147" y="2004497"/>
            <a:ext cx="3052112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DHCP</a:t>
            </a: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技术概述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372886" y="2862722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7040666" y="2754261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DHCP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工作过程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49C27-1730-E2ED-FA6C-297F29B9979D}"/>
              </a:ext>
            </a:extLst>
          </p:cNvPr>
          <p:cNvGrpSpPr/>
          <p:nvPr/>
        </p:nvGrpSpPr>
        <p:grpSpPr>
          <a:xfrm>
            <a:off x="6372886" y="3663232"/>
            <a:ext cx="490830" cy="491823"/>
            <a:chOff x="4339490" y="761746"/>
            <a:chExt cx="727764" cy="729238"/>
          </a:xfrm>
        </p:grpSpPr>
        <p:sp>
          <p:nvSpPr>
            <p:cNvPr id="17" name="任意多边形 82">
              <a:extLst>
                <a:ext uri="{FF2B5EF4-FFF2-40B4-BE49-F238E27FC236}">
                  <a16:creationId xmlns:a16="http://schemas.microsoft.com/office/drawing/2014/main" id="{FFE5CA33-E2C4-559C-1F6B-12BA9E0A84FC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8" name="TextBox 67">
              <a:extLst>
                <a:ext uri="{FF2B5EF4-FFF2-40B4-BE49-F238E27FC236}">
                  <a16:creationId xmlns:a16="http://schemas.microsoft.com/office/drawing/2014/main" id="{9BD24B44-2A48-C568-5E61-15EF91D8CF48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39">
            <a:extLst>
              <a:ext uri="{FF2B5EF4-FFF2-40B4-BE49-F238E27FC236}">
                <a16:creationId xmlns:a16="http://schemas.microsoft.com/office/drawing/2014/main" id="{F027FCD9-82CA-34C9-C9E1-6146F85D0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666" y="3554771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DHCP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中继</a:t>
            </a:r>
          </a:p>
        </p:txBody>
      </p:sp>
    </p:spTree>
    <p:extLst>
      <p:ext uri="{BB962C8B-B14F-4D97-AF65-F5344CB8AC3E}">
        <p14:creationId xmlns:p14="http://schemas.microsoft.com/office/powerpoint/2010/main" val="397237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26551" cy="434162"/>
          </a:xfrm>
        </p:spPr>
        <p:txBody>
          <a:bodyPr/>
          <a:lstStyle/>
          <a:p>
            <a:r>
              <a:rPr lang="en-US" altLang="zh-CN" dirty="0">
                <a:cs typeface="微软雅黑" panose="020B0503020204020204" pitchFamily="34" charset="-122"/>
              </a:rPr>
              <a:t>4.5.1 DHCP</a:t>
            </a:r>
            <a:r>
              <a:rPr lang="zh-CN" altLang="en-US" dirty="0">
                <a:cs typeface="微软雅黑" panose="020B0503020204020204" pitchFamily="34" charset="-122"/>
              </a:rPr>
              <a:t>技术概述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56241" y="1469239"/>
            <a:ext cx="11429327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（动态主机配置协议）是一个局域网的网络协议。指的是由服务器控制一段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地址范围，客户机登录服务器时就可以自动获得服务器分配的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地址和子网掩码。</a:t>
            </a:r>
          </a:p>
        </p:txBody>
      </p:sp>
      <p:pic>
        <p:nvPicPr>
          <p:cNvPr id="6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5228" y="2446739"/>
            <a:ext cx="8651353" cy="40074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752" name="Group 332"/>
          <p:cNvGrpSpPr/>
          <p:nvPr/>
        </p:nvGrpSpPr>
        <p:grpSpPr>
          <a:xfrm>
            <a:off x="242200" y="159641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912495" y="2178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877293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26551" cy="434162"/>
          </a:xfrm>
        </p:spPr>
        <p:txBody>
          <a:bodyPr/>
          <a:lstStyle/>
          <a:p>
            <a:r>
              <a:rPr lang="en-US" altLang="zh-CN" dirty="0">
                <a:cs typeface="微软雅黑" panose="020B0503020204020204" pitchFamily="34" charset="-122"/>
              </a:rPr>
              <a:t>4.5.1 DHCP</a:t>
            </a:r>
            <a:r>
              <a:rPr lang="zh-CN" altLang="en-US" dirty="0">
                <a:cs typeface="微软雅黑" panose="020B0503020204020204" pitchFamily="34" charset="-122"/>
              </a:rPr>
              <a:t>技术概述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774190" y="1948180"/>
            <a:ext cx="8642985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的作用：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保证任何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地址在同一时刻只能由一台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客户机所使用。</a:t>
            </a:r>
          </a:p>
          <a:p>
            <a:pPr marL="342900" indent="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应当可以给用户分配永久固定的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地址。</a:t>
            </a:r>
          </a:p>
          <a:p>
            <a:pPr marL="342900" indent="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应当可以同用其他方法获得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地址的主机共存。</a:t>
            </a:r>
          </a:p>
          <a:p>
            <a:pPr marL="342900" indent="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服务器应当向现有的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BOOTP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客户端提供服务。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001660" y="203456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922020" y="22733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300095" y="5032375"/>
            <a:ext cx="8150225" cy="687388"/>
            <a:chOff x="95" y="3926"/>
            <a:chExt cx="12836" cy="1082"/>
          </a:xfrm>
        </p:grpSpPr>
        <p:cxnSp>
          <p:nvCxnSpPr>
            <p:cNvPr id="2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48329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cs typeface="微软雅黑" panose="020B0503020204020204" pitchFamily="34" charset="-122"/>
              </a:rPr>
              <a:t>4.5.1 DHCP</a:t>
            </a:r>
            <a:r>
              <a:rPr lang="zh-CN" altLang="en-US" dirty="0">
                <a:cs typeface="微软雅黑" panose="020B0503020204020204" pitchFamily="34" charset="-122"/>
              </a:rPr>
              <a:t>技术概述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8755" y="1627505"/>
            <a:ext cx="8425180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DHCP的优点</a:t>
            </a: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1、网络管理员可以验证IP地址和其它配置参数，而不用去检查每个主机；</a:t>
            </a: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2、DHCP不会同时租借相同的IP地址给两台主机；</a:t>
            </a: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3、DHCP管理员可以约束特定的计算机使用特定的IP地址；</a:t>
            </a: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4、可以为每个DHCP作用域设置很多选项；客户机在不同子网间移动时不需要重新设置IP地址。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578750" y="175897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83920" y="18923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271520" y="5060950"/>
            <a:ext cx="8150225" cy="687388"/>
            <a:chOff x="95" y="3926"/>
            <a:chExt cx="12836" cy="1082"/>
          </a:xfrm>
        </p:grpSpPr>
        <p:cxnSp>
          <p:nvCxnSpPr>
            <p:cNvPr id="5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93155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26551" cy="434162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4.5.2 DHCP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dirty="0"/>
              <a:t>过程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6669" y="1137916"/>
            <a:ext cx="6592616" cy="521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26551" cy="434162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4.5.2 DHCP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dirty="0"/>
              <a:t>过程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5354" y="1248452"/>
            <a:ext cx="6438794" cy="512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4.5.2 DHCP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dirty="0"/>
              <a:t>过程</a:t>
            </a: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925" y="1155065"/>
            <a:ext cx="7283450" cy="495363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4.5.2 DHCP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dirty="0"/>
              <a:t>过程</a:t>
            </a: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215" y="1438275"/>
            <a:ext cx="7409815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4.5.3 DHCP</a:t>
            </a:r>
            <a:r>
              <a:rPr lang="zh-CN" altLang="en-US" dirty="0"/>
              <a:t>中继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8715" y="1441450"/>
            <a:ext cx="9895205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大型的网络中，可能会存在多个子网。DHCP客户机通过网络广播消息获得DHCP服务器的响应后得到IP地址。但广播消息是不能跨越子网的。因此，如果DHCP客户机和服务器在不同的子网内，客户机还能不能向服务器申请IP地址呢？</a:t>
            </a:r>
          </a:p>
          <a:p>
            <a:pPr indent="45720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这就要用到DHCP中继代理。DHCP中继代理实际上是一种软件技术，安装了DHCP中继代理的计算机称为DHCP中继代理服务器，它承担不同子网间的DHCP客户机和服务器的通信任务。</a:t>
            </a:r>
          </a:p>
          <a:p>
            <a:pPr indent="457200" fontAlgn="auto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中继代理是在不同子网上的客户端和服务器之间中转DHCP/BOOTP消息的小程序。DHCP/BOOTP中继代理是DHCP和BOOTP标准和功能的一部分。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889900" y="1546889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83920" y="25590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395980" y="5520055"/>
            <a:ext cx="8150225" cy="687388"/>
            <a:chOff x="95" y="3926"/>
            <a:chExt cx="12836" cy="1082"/>
          </a:xfrm>
        </p:grpSpPr>
        <p:cxnSp>
          <p:nvCxnSpPr>
            <p:cNvPr id="5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6E9D6DD-9304-F711-8D93-CD1DD01B6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359" y="2588300"/>
            <a:ext cx="7311909" cy="4012447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4.5.3 DHCP</a:t>
            </a:r>
            <a:r>
              <a:rPr lang="zh-CN" altLang="en-US" dirty="0"/>
              <a:t>中继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32073" y="1392646"/>
            <a:ext cx="855916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14705" fontAlgn="auto">
              <a:lnSpc>
                <a:spcPct val="120000"/>
              </a:lnSpc>
              <a:buClr>
                <a:srgbClr val="708CA1"/>
              </a:buClr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在复杂的分层网络中，企业服务器通常位于服务器群中。这些服务器可为网络提供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DNS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TFTP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FTP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服务。</a:t>
            </a:r>
          </a:p>
          <a:p>
            <a:pPr defTabSz="814705" fontAlgn="auto">
              <a:lnSpc>
                <a:spcPct val="120000"/>
              </a:lnSpc>
              <a:buClr>
                <a:srgbClr val="708CA1"/>
              </a:buClr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网络客户端通常不像这些服务器一样处在同一子网上。为了定位服务器并接收服务，客户端通常使用广播消息。</a:t>
            </a:r>
          </a:p>
        </p:txBody>
      </p:sp>
      <p:grpSp>
        <p:nvGrpSpPr>
          <p:cNvPr id="31752" name="Group 332"/>
          <p:cNvGrpSpPr/>
          <p:nvPr/>
        </p:nvGrpSpPr>
        <p:grpSpPr>
          <a:xfrm>
            <a:off x="1272829" y="1497717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83920" y="28511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328670" y="5022850"/>
            <a:ext cx="8150225" cy="687388"/>
            <a:chOff x="95" y="3926"/>
            <a:chExt cx="12836" cy="1082"/>
          </a:xfrm>
        </p:grpSpPr>
        <p:cxnSp>
          <p:nvCxnSpPr>
            <p:cNvPr id="2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79" y="1583055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子层的主要功能</a:t>
            </a:r>
            <a:endParaRPr lang="zh-CN" altLang="en-US" sz="27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696720" y="2455545"/>
            <a:ext cx="87998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/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冲突避免机制</a:t>
            </a:r>
            <a:r>
              <a:rPr lang="zh-CN" altLang="en-US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5022" y="2589975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Rectangle 330">
            <a:extLst>
              <a:ext uri="{FF2B5EF4-FFF2-40B4-BE49-F238E27FC236}">
                <a16:creationId xmlns:a16="http://schemas.microsoft.com/office/drawing/2014/main" id="{F4155159-6A1F-B918-AF4C-B97139C20B00}"/>
              </a:ext>
            </a:extLst>
          </p:cNvPr>
          <p:cNvSpPr/>
          <p:nvPr/>
        </p:nvSpPr>
        <p:spPr>
          <a:xfrm>
            <a:off x="1696085" y="3236265"/>
            <a:ext cx="87998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en-US" altLang="zh-CN" sz="24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寻址和错误检测；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330">
            <a:extLst>
              <a:ext uri="{FF2B5EF4-FFF2-40B4-BE49-F238E27FC236}">
                <a16:creationId xmlns:a16="http://schemas.microsoft.com/office/drawing/2014/main" id="{C36F790C-6B88-A451-25E2-CC52053326BF}"/>
              </a:ext>
            </a:extLst>
          </p:cNvPr>
          <p:cNvSpPr/>
          <p:nvPr/>
        </p:nvSpPr>
        <p:spPr>
          <a:xfrm>
            <a:off x="1696085" y="3925787"/>
            <a:ext cx="8799830" cy="500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165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以太网帧的封装与解封装；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Open Sans" pitchFamily="34" charset="0"/>
              <a:sym typeface="+mn-ea"/>
            </a:endParaRPr>
          </a:p>
        </p:txBody>
      </p:sp>
      <p:grpSp>
        <p:nvGrpSpPr>
          <p:cNvPr id="18" name="Group 332">
            <a:extLst>
              <a:ext uri="{FF2B5EF4-FFF2-40B4-BE49-F238E27FC236}">
                <a16:creationId xmlns:a16="http://schemas.microsoft.com/office/drawing/2014/main" id="{8F381EB0-E856-9595-94E4-655DB6ED0CB6}"/>
              </a:ext>
            </a:extLst>
          </p:cNvPr>
          <p:cNvGrpSpPr/>
          <p:nvPr/>
        </p:nvGrpSpPr>
        <p:grpSpPr>
          <a:xfrm>
            <a:off x="1085022" y="3981120"/>
            <a:ext cx="259244" cy="259815"/>
            <a:chOff x="4643438" y="2786064"/>
            <a:chExt cx="288476" cy="288476"/>
          </a:xfrm>
        </p:grpSpPr>
        <p:sp>
          <p:nvSpPr>
            <p:cNvPr id="19" name="Oval 326">
              <a:extLst>
                <a:ext uri="{FF2B5EF4-FFF2-40B4-BE49-F238E27FC236}">
                  <a16:creationId xmlns:a16="http://schemas.microsoft.com/office/drawing/2014/main" id="{CD7DFEA1-3FF0-50B9-A064-2273D26E85A3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AB7992C9-5B03-7004-97F3-7E964B6CFDDD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5410A673-4F3A-1003-F95D-970EAB5B4B73}"/>
              </a:ext>
            </a:extLst>
          </p:cNvPr>
          <p:cNvGrpSpPr/>
          <p:nvPr/>
        </p:nvGrpSpPr>
        <p:grpSpPr>
          <a:xfrm>
            <a:off x="1085022" y="3376821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6EDECE53-8ACA-8340-5B85-DDD5CB76CE71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8B5A9A25-EA0F-E2F1-7D25-930B855C9BC0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6447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26551" cy="434162"/>
          </a:xfrm>
        </p:spPr>
        <p:txBody>
          <a:bodyPr/>
          <a:lstStyle/>
          <a:p>
            <a:r>
              <a:rPr lang="en-US" altLang="zh-CN" dirty="0"/>
              <a:t>4.5.3 DHCP</a:t>
            </a:r>
            <a:r>
              <a:rPr lang="zh-CN" altLang="en-US" dirty="0"/>
              <a:t>中继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Rectangle 1"/>
          <p:cNvSpPr/>
          <p:nvPr/>
        </p:nvSpPr>
        <p:spPr>
          <a:xfrm>
            <a:off x="838201" y="1969593"/>
            <a:ext cx="10478172" cy="402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6855" indent="-236855" defTabSz="814705" fontAlgn="auto">
              <a:lnSpc>
                <a:spcPct val="120000"/>
              </a:lnSpc>
              <a:spcBef>
                <a:spcPts val="0"/>
              </a:spcBef>
              <a:buClr>
                <a:srgbClr val="708CA1"/>
              </a:buClr>
              <a:buFont typeface="Wingdings" panose="05000000000000000000" charset="0"/>
              <a:buChar char="§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client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启动并进行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初始化时，它会在本地网络广播配置请求报文。</a:t>
            </a:r>
          </a:p>
          <a:p>
            <a:pPr marL="236855" indent="-236855" defTabSz="814705" fontAlgn="auto">
              <a:lnSpc>
                <a:spcPct val="120000"/>
              </a:lnSpc>
              <a:spcBef>
                <a:spcPts val="0"/>
              </a:spcBef>
              <a:buClr>
                <a:srgbClr val="708CA1"/>
              </a:buClr>
              <a:buFont typeface="Wingdings" panose="05000000000000000000" charset="0"/>
              <a:buChar char="§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如果本地网络存在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，则可以直接进行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配置，不需要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relay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236855" indent="-236855" defTabSz="814705" fontAlgn="auto">
              <a:lnSpc>
                <a:spcPct val="120000"/>
              </a:lnSpc>
              <a:spcBef>
                <a:spcPts val="0"/>
              </a:spcBef>
              <a:buClr>
                <a:srgbClr val="708CA1"/>
              </a:buClr>
              <a:buFont typeface="Wingdings" panose="05000000000000000000" charset="0"/>
              <a:buChar char="§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如果本地网络没有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，则与本地网络相连的具有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relay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功能的网络设备收到该广播报文后，将进行适当处理并转发给指定的其它网络上的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236855" indent="-236855" defTabSz="814705" fontAlgn="auto">
              <a:lnSpc>
                <a:spcPct val="120000"/>
              </a:lnSpc>
              <a:spcBef>
                <a:spcPts val="0"/>
              </a:spcBef>
              <a:buClr>
                <a:srgbClr val="708CA1"/>
              </a:buClr>
              <a:buFont typeface="Wingdings" panose="05000000000000000000" charset="0"/>
              <a:buChar char="§"/>
            </a:pP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server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client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提供的信息进行相应的配置，并通过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relay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将配置信息发送给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client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，完成对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dhcp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client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的动态配置。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13130" y="304165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/>
        </p:nvGrpSpPr>
        <p:grpSpPr>
          <a:xfrm>
            <a:off x="3632835" y="5492750"/>
            <a:ext cx="8150225" cy="687388"/>
            <a:chOff x="95" y="3926"/>
            <a:chExt cx="12836" cy="1082"/>
          </a:xfrm>
        </p:grpSpPr>
        <p:cxnSp>
          <p:nvCxnSpPr>
            <p:cNvPr id="2" name="Line0"/>
            <p:cNvCxnSpPr/>
            <p:nvPr/>
          </p:nvCxnSpPr>
          <p:spPr>
            <a:xfrm>
              <a:off x="95" y="4606"/>
              <a:ext cx="1186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102" name="组合 3"/>
            <p:cNvGrpSpPr/>
            <p:nvPr/>
          </p:nvGrpSpPr>
          <p:grpSpPr>
            <a:xfrm>
              <a:off x="11849" y="3926"/>
              <a:ext cx="1082" cy="1082"/>
              <a:chOff x="3408" y="5304"/>
              <a:chExt cx="1082" cy="1082"/>
            </a:xfrm>
          </p:grpSpPr>
          <p:sp>
            <p:nvSpPr>
              <p:cNvPr id="69" name="Freeform28"/>
              <p:cNvSpPr/>
              <p:nvPr/>
            </p:nvSpPr>
            <p:spPr bwMode="auto">
              <a:xfrm>
                <a:off x="3408" y="5304"/>
                <a:ext cx="1083" cy="108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2F5EB0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 defTabSz="290830" fontAlgn="base">
                  <a:defRPr/>
                </a:pPr>
                <a:endParaRPr lang="es-ES" sz="277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Freeform29"/>
              <p:cNvSpPr/>
              <p:nvPr/>
            </p:nvSpPr>
            <p:spPr bwMode="auto">
              <a:xfrm>
                <a:off x="3755" y="5638"/>
                <a:ext cx="446" cy="4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7104" tIns="27104" rIns="27104" bIns="27104" anchor="ctr"/>
              <a:lstStyle/>
              <a:p>
                <a:pPr algn="ctr" defTabSz="321945" fontAlgn="base">
                  <a:defRPr/>
                </a:pPr>
                <a:endParaRPr lang="es-ES" sz="2065" strike="noStrike" kern="0" noProof="1">
                  <a:solidFill>
                    <a:prstClr val="white">
                      <a:lumMod val="8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ECAFC42-B5AB-6775-7C7A-021B81E04C0E}"/>
              </a:ext>
            </a:extLst>
          </p:cNvPr>
          <p:cNvSpPr txBox="1"/>
          <p:nvPr/>
        </p:nvSpPr>
        <p:spPr>
          <a:xfrm>
            <a:off x="3046640" y="1408030"/>
            <a:ext cx="6098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relay 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4.5.3 DHCP</a:t>
            </a:r>
            <a:r>
              <a:rPr lang="zh-CN" altLang="en-US" dirty="0"/>
              <a:t>中继</a:t>
            </a:r>
            <a:endParaRPr lang="zh-CN" altLang="en-US" dirty="0"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0880" y="1192530"/>
            <a:ext cx="11250930" cy="4965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endParaRPr lang="zh-CN" sz="2400" b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sz="24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对于一个包括多个子网中小型网络来说，拥有多个独立的DHCP服务器可能会导致：</a:t>
            </a:r>
          </a:p>
          <a:p>
            <a:pPr indent="0" fontAlgn="auto">
              <a:lnSpc>
                <a:spcPct val="120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IP池管理变复杂，需要针对不同网段的路由器分散化地分别配置相互不重叠的IP池</a:t>
            </a:r>
          </a:p>
          <a:p>
            <a:pPr indent="0" fontAlgn="auto">
              <a:lnSpc>
                <a:spcPct val="120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IP池灵活性下降，对网络体系的稳定性和可扩展性造成问题</a:t>
            </a:r>
          </a:p>
          <a:p>
            <a:pPr indent="0" fontAlgn="auto">
              <a:lnSpc>
                <a:spcPct val="120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可能无法将DHCP服务能力集中在服务能力最强的那台路由器上那么假如只启用DHCP服务器功能，不启用DHCP中继功能，就无可避免地在网络中生成多个DHCP服务器，带来上文中所述的坏处。</a:t>
            </a:r>
          </a:p>
          <a:p>
            <a:pPr indent="0" fontAlgn="auto">
              <a:lnSpc>
                <a:spcPct val="120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而启用DHCP中继功能，可以只在一台路由器上配置DHCP服务，其他路由器中继到该台路由器上（即使跨网段）为对应的终端提供IP地址，解决了刚才提到的几个问题。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1752" name="Group 332"/>
          <p:cNvGrpSpPr/>
          <p:nvPr/>
        </p:nvGrpSpPr>
        <p:grpSpPr>
          <a:xfrm>
            <a:off x="293000" y="176723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7" name="组合 3"/>
          <p:cNvGrpSpPr/>
          <p:nvPr/>
        </p:nvGrpSpPr>
        <p:grpSpPr>
          <a:xfrm>
            <a:off x="893445" y="2590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731135" y="3094990"/>
            <a:ext cx="5904865" cy="6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95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项目实施</a:t>
            </a:r>
            <a:endParaRPr lang="en-US" altLang="zh-CN" sz="3955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696397" y="2684986"/>
            <a:ext cx="1929489" cy="14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652" tIns="30825" rIns="61652" bIns="308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2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</a:t>
            </a:r>
          </a:p>
        </p:txBody>
      </p:sp>
    </p:spTree>
    <p:extLst>
      <p:ext uri="{BB962C8B-B14F-4D97-AF65-F5344CB8AC3E}">
        <p14:creationId xmlns:p14="http://schemas.microsoft.com/office/powerpoint/2010/main" val="2902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20" t="15028" b="5267"/>
          <a:stretch>
            <a:fillRect/>
          </a:stretch>
        </p:blipFill>
        <p:spPr>
          <a:xfrm>
            <a:off x="614791" y="334655"/>
            <a:ext cx="2792297" cy="61784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16491" y="2659451"/>
            <a:ext cx="1448390" cy="1451320"/>
            <a:chOff x="1627086" y="1705794"/>
            <a:chExt cx="1610670" cy="1613928"/>
          </a:xfrm>
        </p:grpSpPr>
        <p:sp>
          <p:nvSpPr>
            <p:cNvPr id="8" name="任意多边形 82"/>
            <p:cNvSpPr/>
            <p:nvPr/>
          </p:nvSpPr>
          <p:spPr bwMode="auto">
            <a:xfrm rot="3738964">
              <a:off x="1625457" y="1707423"/>
              <a:ext cx="1613928" cy="161067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EA0C6">
                <a:lumMod val="20000"/>
                <a:lumOff val="80000"/>
                <a:alpha val="4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Box 57"/>
            <p:cNvSpPr txBox="1"/>
            <p:nvPr/>
          </p:nvSpPr>
          <p:spPr>
            <a:xfrm>
              <a:off x="1964986" y="2258843"/>
              <a:ext cx="953298" cy="516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30" b="0" i="0" u="none" strike="noStrike" kern="0" cap="none" spc="225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79672" y="838963"/>
            <a:ext cx="490830" cy="491823"/>
            <a:chOff x="4339490" y="761746"/>
            <a:chExt cx="727764" cy="729238"/>
          </a:xfrm>
        </p:grpSpPr>
        <p:sp>
          <p:nvSpPr>
            <p:cNvPr id="1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6447451" y="714641"/>
            <a:ext cx="3757323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</a:t>
            </a:r>
            <a:r>
              <a:rPr kumimoji="0" lang="zh-CN" altLang="en-US" sz="216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一：交换机基础配置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5779672" y="1572866"/>
            <a:ext cx="490830" cy="491823"/>
            <a:chOff x="4339490" y="761746"/>
            <a:chExt cx="727764" cy="729238"/>
          </a:xfrm>
        </p:grpSpPr>
        <p:sp>
          <p:nvSpPr>
            <p:cNvPr id="44" name="任意多边形 82"/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474113" y="801513"/>
              <a:ext cx="551736" cy="62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39"/>
          <p:cNvSpPr>
            <a:spLocks noChangeArrowheads="1"/>
          </p:cNvSpPr>
          <p:nvPr/>
        </p:nvSpPr>
        <p:spPr bwMode="auto">
          <a:xfrm>
            <a:off x="6458970" y="1464405"/>
            <a:ext cx="4635223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任务二：交换机的</a:t>
            </a: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与中继配置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49C27-1730-E2ED-FA6C-297F29B9979D}"/>
              </a:ext>
            </a:extLst>
          </p:cNvPr>
          <p:cNvGrpSpPr/>
          <p:nvPr/>
        </p:nvGrpSpPr>
        <p:grpSpPr>
          <a:xfrm>
            <a:off x="5779672" y="2395148"/>
            <a:ext cx="490830" cy="491823"/>
            <a:chOff x="4339490" y="761746"/>
            <a:chExt cx="727764" cy="729238"/>
          </a:xfrm>
        </p:grpSpPr>
        <p:sp>
          <p:nvSpPr>
            <p:cNvPr id="17" name="任意多边形 82">
              <a:extLst>
                <a:ext uri="{FF2B5EF4-FFF2-40B4-BE49-F238E27FC236}">
                  <a16:creationId xmlns:a16="http://schemas.microsoft.com/office/drawing/2014/main" id="{FFE5CA33-E2C4-559C-1F6B-12BA9E0A84FC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8" name="TextBox 67">
              <a:extLst>
                <a:ext uri="{FF2B5EF4-FFF2-40B4-BE49-F238E27FC236}">
                  <a16:creationId xmlns:a16="http://schemas.microsoft.com/office/drawing/2014/main" id="{9BD24B44-2A48-C568-5E61-15EF91D8CF48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39">
            <a:extLst>
              <a:ext uri="{FF2B5EF4-FFF2-40B4-BE49-F238E27FC236}">
                <a16:creationId xmlns:a16="http://schemas.microsoft.com/office/drawing/2014/main" id="{F027FCD9-82CA-34C9-C9E1-6146F85D0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451" y="2286687"/>
            <a:ext cx="5090313" cy="103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任务三：交换机</a:t>
            </a: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间路由配置（三层交换机实现方式）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A6A826-97AF-F1CA-89D2-0EDB34D1FB08}"/>
              </a:ext>
            </a:extLst>
          </p:cNvPr>
          <p:cNvGrpSpPr/>
          <p:nvPr/>
        </p:nvGrpSpPr>
        <p:grpSpPr>
          <a:xfrm>
            <a:off x="5779672" y="3375687"/>
            <a:ext cx="490830" cy="491823"/>
            <a:chOff x="4339490" y="761746"/>
            <a:chExt cx="727764" cy="729238"/>
          </a:xfrm>
        </p:grpSpPr>
        <p:sp>
          <p:nvSpPr>
            <p:cNvPr id="21" name="任意多边形 82">
              <a:extLst>
                <a:ext uri="{FF2B5EF4-FFF2-40B4-BE49-F238E27FC236}">
                  <a16:creationId xmlns:a16="http://schemas.microsoft.com/office/drawing/2014/main" id="{399575A3-A824-F513-AA13-F96DA21427E0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2" name="TextBox 67">
              <a:extLst>
                <a:ext uri="{FF2B5EF4-FFF2-40B4-BE49-F238E27FC236}">
                  <a16:creationId xmlns:a16="http://schemas.microsoft.com/office/drawing/2014/main" id="{11FD64DB-4B6D-8944-DA27-6007FB7EE72B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39">
            <a:extLst>
              <a:ext uri="{FF2B5EF4-FFF2-40B4-BE49-F238E27FC236}">
                <a16:creationId xmlns:a16="http://schemas.microsoft.com/office/drawing/2014/main" id="{EBC73B62-B20C-9B08-73DA-0D08850A7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895" y="3267226"/>
            <a:ext cx="4845133" cy="103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任务四：交换机</a:t>
            </a: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VLAN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间路由配置（单臂路由实现方式）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E83BEF-99CD-2D6E-E335-1B8CC09DA008}"/>
              </a:ext>
            </a:extLst>
          </p:cNvPr>
          <p:cNvGrpSpPr/>
          <p:nvPr/>
        </p:nvGrpSpPr>
        <p:grpSpPr>
          <a:xfrm>
            <a:off x="5779672" y="4482963"/>
            <a:ext cx="490830" cy="491823"/>
            <a:chOff x="4339490" y="761746"/>
            <a:chExt cx="727764" cy="729238"/>
          </a:xfrm>
        </p:grpSpPr>
        <p:sp>
          <p:nvSpPr>
            <p:cNvPr id="25" name="任意多边形 82">
              <a:extLst>
                <a:ext uri="{FF2B5EF4-FFF2-40B4-BE49-F238E27FC236}">
                  <a16:creationId xmlns:a16="http://schemas.microsoft.com/office/drawing/2014/main" id="{325D9AB9-F86D-D1EF-321A-B36E96DD0841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6" name="TextBox 67">
              <a:extLst>
                <a:ext uri="{FF2B5EF4-FFF2-40B4-BE49-F238E27FC236}">
                  <a16:creationId xmlns:a16="http://schemas.microsoft.com/office/drawing/2014/main" id="{4504349A-B6B6-95B3-7E3B-49861EA97CFA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60" b="0" i="0" u="none" strike="noStrike" kern="0" cap="none" spc="225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39">
            <a:extLst>
              <a:ext uri="{FF2B5EF4-FFF2-40B4-BE49-F238E27FC236}">
                <a16:creationId xmlns:a16="http://schemas.microsoft.com/office/drawing/2014/main" id="{2B633131-7203-2378-D8E0-D714ED7FA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896" y="4374502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任务五：交换机生成树的配置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AC356F-383F-4E5A-BECB-7B995DAB4AFA}"/>
              </a:ext>
            </a:extLst>
          </p:cNvPr>
          <p:cNvGrpSpPr/>
          <p:nvPr/>
        </p:nvGrpSpPr>
        <p:grpSpPr>
          <a:xfrm>
            <a:off x="5779672" y="5316571"/>
            <a:ext cx="490830" cy="491823"/>
            <a:chOff x="4339490" y="761746"/>
            <a:chExt cx="727764" cy="729238"/>
          </a:xfrm>
        </p:grpSpPr>
        <p:sp>
          <p:nvSpPr>
            <p:cNvPr id="29" name="任意多边形 82">
              <a:extLst>
                <a:ext uri="{FF2B5EF4-FFF2-40B4-BE49-F238E27FC236}">
                  <a16:creationId xmlns:a16="http://schemas.microsoft.com/office/drawing/2014/main" id="{87068130-8EE9-8F0D-5E0A-962C0D3FBC26}"/>
                </a:ext>
              </a:extLst>
            </p:cNvPr>
            <p:cNvSpPr/>
            <p:nvPr/>
          </p:nvSpPr>
          <p:spPr bwMode="auto">
            <a:xfrm rot="3738964">
              <a:off x="4338753" y="762483"/>
              <a:ext cx="729238" cy="7277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30" name="TextBox 67">
              <a:extLst>
                <a:ext uri="{FF2B5EF4-FFF2-40B4-BE49-F238E27FC236}">
                  <a16:creationId xmlns:a16="http://schemas.microsoft.com/office/drawing/2014/main" id="{EDE1A25B-5FC9-A418-40CF-B8CA95359A4B}"/>
                </a:ext>
              </a:extLst>
            </p:cNvPr>
            <p:cNvSpPr txBox="1"/>
            <p:nvPr/>
          </p:nvSpPr>
          <p:spPr>
            <a:xfrm>
              <a:off x="4474114" y="801513"/>
              <a:ext cx="556649" cy="629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160" kern="0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kumimoji="0" lang="zh-CN" altLang="en-US" sz="2160" b="0" i="0" u="none" strike="noStrike" kern="0" cap="none" spc="2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9">
            <a:extLst>
              <a:ext uri="{FF2B5EF4-FFF2-40B4-BE49-F238E27FC236}">
                <a16:creationId xmlns:a16="http://schemas.microsoft.com/office/drawing/2014/main" id="{F9DAEB23-7C44-7242-35EA-B9D2BB03E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896" y="5208110"/>
            <a:ext cx="3757324" cy="5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任务六：</a:t>
            </a:r>
            <a:r>
              <a:rPr lang="en-US" altLang="zh-CN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DHCP</a:t>
            </a:r>
            <a:r>
              <a:rPr lang="zh-CN" altLang="en-US" sz="216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服务配置</a:t>
            </a:r>
          </a:p>
        </p:txBody>
      </p:sp>
    </p:spTree>
    <p:extLst>
      <p:ext uri="{BB962C8B-B14F-4D97-AF65-F5344CB8AC3E}">
        <p14:creationId xmlns:p14="http://schemas.microsoft.com/office/powerpoint/2010/main" val="218927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5926925" cy="434253"/>
          </a:xfrm>
        </p:spPr>
        <p:txBody>
          <a:bodyPr/>
          <a:lstStyle/>
          <a:p>
            <a:r>
              <a:rPr lang="zh-CN" altLang="en-US" dirty="0"/>
              <a:t>任务一：交换机基础配置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119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S5700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4199257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619888" y="3460231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2256065" y="4185471"/>
            <a:ext cx="78308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项目经理老张今天叫小陈去给新到的汇聚交换机进行初始化配置。要求小陈必须按照给定的管理地址、默认网关、密码等信息进行配置，同时开启远程登录服务。</a:t>
            </a:r>
          </a:p>
        </p:txBody>
      </p:sp>
    </p:spTree>
    <p:extLst>
      <p:ext uri="{BB962C8B-B14F-4D97-AF65-F5344CB8AC3E}">
        <p14:creationId xmlns:p14="http://schemas.microsoft.com/office/powerpoint/2010/main" val="28868355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5926925" cy="434253"/>
          </a:xfrm>
        </p:spPr>
        <p:txBody>
          <a:bodyPr/>
          <a:lstStyle/>
          <a:p>
            <a:r>
              <a:rPr lang="zh-CN" altLang="en-US" dirty="0"/>
              <a:t>任务一：交换机基础配置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实验拓扑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4199257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598768" y="3150465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地址规划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BAA3181-97BB-F4D5-F3D6-3AB1D6239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679" y="1129790"/>
            <a:ext cx="5786845" cy="1729694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C080B0A-F7A2-A904-2D3D-165801110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503293"/>
              </p:ext>
            </p:extLst>
          </p:nvPr>
        </p:nvGraphicFramePr>
        <p:xfrm>
          <a:off x="2431397" y="3753620"/>
          <a:ext cx="7235118" cy="1649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1706">
                  <a:extLst>
                    <a:ext uri="{9D8B030D-6E8A-4147-A177-3AD203B41FA5}">
                      <a16:colId xmlns:a16="http://schemas.microsoft.com/office/drawing/2014/main" val="1025687712"/>
                    </a:ext>
                  </a:extLst>
                </a:gridCol>
                <a:gridCol w="2411706">
                  <a:extLst>
                    <a:ext uri="{9D8B030D-6E8A-4147-A177-3AD203B41FA5}">
                      <a16:colId xmlns:a16="http://schemas.microsoft.com/office/drawing/2014/main" val="1293839067"/>
                    </a:ext>
                  </a:extLst>
                </a:gridCol>
                <a:gridCol w="2411706">
                  <a:extLst>
                    <a:ext uri="{9D8B030D-6E8A-4147-A177-3AD203B41FA5}">
                      <a16:colId xmlns:a16="http://schemas.microsoft.com/office/drawing/2014/main" val="2660393659"/>
                    </a:ext>
                  </a:extLst>
                </a:gridCol>
              </a:tblGrid>
              <a:tr h="241815">
                <a:tc>
                  <a:txBody>
                    <a:bodyPr/>
                    <a:lstStyle/>
                    <a:p>
                      <a:pPr indent="254000"/>
                      <a:r>
                        <a:rPr lang="zh-CN" sz="2400" kern="0" dirty="0">
                          <a:effectLst/>
                        </a:rPr>
                        <a:t>设备名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400" kern="0">
                          <a:effectLst/>
                        </a:rPr>
                        <a:t>接口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IP</a:t>
                      </a:r>
                      <a:r>
                        <a:rPr lang="zh-CN" sz="2400" kern="0">
                          <a:effectLst/>
                        </a:rPr>
                        <a:t>地址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5586002"/>
                  </a:ext>
                </a:extLst>
              </a:tr>
              <a:tr h="641940"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LSW1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VLAN1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192.168.10.1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4910574"/>
                  </a:ext>
                </a:extLst>
              </a:tr>
              <a:tr h="641940"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PC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E0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192.168.10.100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32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1300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367022" cy="434253"/>
          </a:xfrm>
        </p:spPr>
        <p:txBody>
          <a:bodyPr/>
          <a:lstStyle/>
          <a:p>
            <a:r>
              <a:rPr lang="zh-CN" altLang="en-US" dirty="0"/>
              <a:t>任务二：交换机的</a:t>
            </a:r>
            <a:r>
              <a:rPr lang="en-US" altLang="zh-CN" dirty="0"/>
              <a:t>VLAN</a:t>
            </a:r>
            <a:r>
              <a:rPr lang="zh-CN" altLang="en-US" dirty="0"/>
              <a:t>与中继配置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119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S5700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4199257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619888" y="3460231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2256065" y="4185471"/>
            <a:ext cx="78308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今天，项目组来到某银行实施项目。项目经理老张叫小陈去给一楼和二楼的交换机配置，使得不同部门之间不能相互通信，相同部门之间，可以相互通信。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8601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5926925" cy="434253"/>
          </a:xfrm>
        </p:spPr>
        <p:txBody>
          <a:bodyPr/>
          <a:lstStyle/>
          <a:p>
            <a:r>
              <a:rPr lang="zh-CN" altLang="en-US" dirty="0"/>
              <a:t>任务二：交换机的</a:t>
            </a:r>
            <a:r>
              <a:rPr lang="en-US" altLang="zh-CN" dirty="0"/>
              <a:t>VLAN</a:t>
            </a:r>
            <a:r>
              <a:rPr lang="zh-CN" altLang="en-US" dirty="0"/>
              <a:t>与中继配置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实验拓扑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ED9A0018-4C12-1BE7-2A61-05E79EA3B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767" y="1757997"/>
            <a:ext cx="6273760" cy="3480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03789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5926925" cy="434253"/>
          </a:xfrm>
        </p:spPr>
        <p:txBody>
          <a:bodyPr/>
          <a:lstStyle/>
          <a:p>
            <a:r>
              <a:rPr lang="zh-CN" altLang="en-US" dirty="0"/>
              <a:t>任务二：交换机的</a:t>
            </a:r>
            <a:r>
              <a:rPr lang="en-US" altLang="zh-CN" dirty="0"/>
              <a:t>VLAN</a:t>
            </a:r>
            <a:r>
              <a:rPr lang="zh-CN" altLang="en-US" dirty="0"/>
              <a:t>与中继配置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978971" y="1124195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地址规划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6A575EF-3495-842B-CD5F-91F4CCBA9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130641"/>
              </p:ext>
            </p:extLst>
          </p:nvPr>
        </p:nvGraphicFramePr>
        <p:xfrm>
          <a:off x="702128" y="1775649"/>
          <a:ext cx="10081400" cy="33067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424">
                  <a:extLst>
                    <a:ext uri="{9D8B030D-6E8A-4147-A177-3AD203B41FA5}">
                      <a16:colId xmlns:a16="http://schemas.microsoft.com/office/drawing/2014/main" val="1108953838"/>
                    </a:ext>
                  </a:extLst>
                </a:gridCol>
                <a:gridCol w="1227062">
                  <a:extLst>
                    <a:ext uri="{9D8B030D-6E8A-4147-A177-3AD203B41FA5}">
                      <a16:colId xmlns:a16="http://schemas.microsoft.com/office/drawing/2014/main" val="1958205946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510409760"/>
                    </a:ext>
                  </a:extLst>
                </a:gridCol>
                <a:gridCol w="2106386">
                  <a:extLst>
                    <a:ext uri="{9D8B030D-6E8A-4147-A177-3AD203B41FA5}">
                      <a16:colId xmlns:a16="http://schemas.microsoft.com/office/drawing/2014/main" val="3811937958"/>
                    </a:ext>
                  </a:extLst>
                </a:gridCol>
                <a:gridCol w="1216190">
                  <a:extLst>
                    <a:ext uri="{9D8B030D-6E8A-4147-A177-3AD203B41FA5}">
                      <a16:colId xmlns:a16="http://schemas.microsoft.com/office/drawing/2014/main" val="3047014028"/>
                    </a:ext>
                  </a:extLst>
                </a:gridCol>
                <a:gridCol w="1680638">
                  <a:extLst>
                    <a:ext uri="{9D8B030D-6E8A-4147-A177-3AD203B41FA5}">
                      <a16:colId xmlns:a16="http://schemas.microsoft.com/office/drawing/2014/main" val="3825805913"/>
                    </a:ext>
                  </a:extLst>
                </a:gridCol>
              </a:tblGrid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设备名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接口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IP</a:t>
                      </a:r>
                      <a:r>
                        <a:rPr lang="zh-CN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子网掩码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VLAN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VlAN</a:t>
                      </a:r>
                      <a:r>
                        <a:rPr lang="zh-CN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693958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PC1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192.168.10.1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cwb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6286826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PC2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192.168.20.1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xsb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864264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PC3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192.168.30.1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ywb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1945241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PC4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192.168.10.2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zcb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158101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PC5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192.168.20.2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xsb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1457242"/>
                  </a:ext>
                </a:extLst>
              </a:tr>
              <a:tr h="472386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PC6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NIC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192.168.30.2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255.255.255.0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ywb</a:t>
                      </a:r>
                      <a:endParaRPr lang="zh-CN" sz="2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5106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0951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367022" cy="434253"/>
          </a:xfrm>
        </p:spPr>
        <p:txBody>
          <a:bodyPr/>
          <a:lstStyle/>
          <a:p>
            <a:r>
              <a:rPr lang="zh-CN" altLang="en-US" dirty="0"/>
              <a:t>任务三：三层交换机实现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119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S3700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3973833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722580" y="3364233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2260147" y="3904807"/>
            <a:ext cx="816333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由于项目实施的需求，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客户李工找到了老张，请老张帮忙让财务部、人事部和市场部三个部门之间可以互相通信。由于之前给这三个部门划分了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，因此老张决定趁此机会教会小陈如何配置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间路由，从而帮助李工解决这个问题。</a:t>
            </a:r>
          </a:p>
        </p:txBody>
      </p:sp>
    </p:spTree>
    <p:extLst>
      <p:ext uri="{BB962C8B-B14F-4D97-AF65-F5344CB8AC3E}">
        <p14:creationId xmlns:p14="http://schemas.microsoft.com/office/powerpoint/2010/main" val="1368587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696085" y="1678940"/>
            <a:ext cx="8799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/>
            <a:r>
              <a:rPr lang="en-US" altLang="zh-CN" sz="24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地址烧录在硬件中，是全球唯一性的标识，又称为硬件地址或物理地址。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4387" y="1813370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Rectangle 330">
            <a:extLst>
              <a:ext uri="{FF2B5EF4-FFF2-40B4-BE49-F238E27FC236}">
                <a16:creationId xmlns:a16="http://schemas.microsoft.com/office/drawing/2014/main" id="{F4155159-6A1F-B918-AF4C-B97139C20B00}"/>
              </a:ext>
            </a:extLst>
          </p:cNvPr>
          <p:cNvSpPr/>
          <p:nvPr/>
        </p:nvSpPr>
        <p:spPr>
          <a:xfrm>
            <a:off x="1695450" y="2459660"/>
            <a:ext cx="87998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地址一共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位（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个字节）。与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地址采用点分十进制的方式不同，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地址通常采用十六进制，具体如下：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MM:MM:MM:SS:SS:SS  </a:t>
            </a:r>
            <a:r>
              <a:rPr lang="zh-CN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MM-MM-MM-SS-SS-SS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5410A673-4F3A-1003-F95D-970EAB5B4B73}"/>
              </a:ext>
            </a:extLst>
          </p:cNvPr>
          <p:cNvGrpSpPr/>
          <p:nvPr/>
        </p:nvGrpSpPr>
        <p:grpSpPr>
          <a:xfrm>
            <a:off x="1084387" y="2600216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6EDECE53-8ACA-8340-5B85-DDD5CB76CE71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8B5A9A25-EA0F-E2F1-7D25-930B855C9BC0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2EB892D6-46EB-064B-B1F1-73268AD3B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550" y="3865595"/>
            <a:ext cx="8626159" cy="120032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E30BC3D9-9D27-BBEC-D9BD-7CC6D9EB5ED1}"/>
              </a:ext>
            </a:extLst>
          </p:cNvPr>
          <p:cNvSpPr txBox="1"/>
          <p:nvPr/>
        </p:nvSpPr>
        <p:spPr>
          <a:xfrm>
            <a:off x="2842269" y="5085460"/>
            <a:ext cx="6098720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4‑2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MAC</a:t>
            </a:r>
            <a:r>
              <a:rPr lang="zh-CN" altLang="zh-CN" sz="1800" kern="1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地址结构</a:t>
            </a:r>
            <a:endParaRPr lang="zh-CN" altLang="zh-CN" sz="900" kern="1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095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任务三：三层交换机实现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80" y="1242731"/>
            <a:ext cx="444336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拓扑结构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B012EDF-D4DA-6736-9B74-8795CCCD9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631" y="1893933"/>
            <a:ext cx="5869577" cy="38850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F3F48DF-31B9-693F-C087-45BC323D51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96636"/>
              </p:ext>
            </p:extLst>
          </p:nvPr>
        </p:nvGraphicFramePr>
        <p:xfrm>
          <a:off x="6765208" y="1519546"/>
          <a:ext cx="5121993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1492">
                  <a:extLst>
                    <a:ext uri="{9D8B030D-6E8A-4147-A177-3AD203B41FA5}">
                      <a16:colId xmlns:a16="http://schemas.microsoft.com/office/drawing/2014/main" val="1793455874"/>
                    </a:ext>
                  </a:extLst>
                </a:gridCol>
                <a:gridCol w="2027746">
                  <a:extLst>
                    <a:ext uri="{9D8B030D-6E8A-4147-A177-3AD203B41FA5}">
                      <a16:colId xmlns:a16="http://schemas.microsoft.com/office/drawing/2014/main" val="2647476973"/>
                    </a:ext>
                  </a:extLst>
                </a:gridCol>
                <a:gridCol w="1972755">
                  <a:extLst>
                    <a:ext uri="{9D8B030D-6E8A-4147-A177-3AD203B41FA5}">
                      <a16:colId xmlns:a16="http://schemas.microsoft.com/office/drawing/2014/main" val="4012701351"/>
                    </a:ext>
                  </a:extLst>
                </a:gridCol>
              </a:tblGrid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VLAN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 dirty="0">
                          <a:effectLst/>
                        </a:rPr>
                        <a:t>名称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</a:rPr>
                        <a:t>接口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872082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10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Finance Department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E0/0/11-15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1908761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Ministry of Personnel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E0/0/16-20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581507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30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Marketing Department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E0/0/6-10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1967735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99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</a:rPr>
                        <a:t>管理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VLAN 99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896277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DBC7F3C4-38ED-280A-48F7-9B9979B61BED}"/>
              </a:ext>
            </a:extLst>
          </p:cNvPr>
          <p:cNvSpPr txBox="1"/>
          <p:nvPr/>
        </p:nvSpPr>
        <p:spPr>
          <a:xfrm>
            <a:off x="7626985" y="1121582"/>
            <a:ext cx="3142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和端口分配表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441720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任务三：三层交换机实现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978971" y="1124195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地址规划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E3C46D1-5216-597B-7FB1-C6A478B23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7226"/>
              </p:ext>
            </p:extLst>
          </p:nvPr>
        </p:nvGraphicFramePr>
        <p:xfrm>
          <a:off x="494970" y="1861820"/>
          <a:ext cx="9928515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1555">
                  <a:extLst>
                    <a:ext uri="{9D8B030D-6E8A-4147-A177-3AD203B41FA5}">
                      <a16:colId xmlns:a16="http://schemas.microsoft.com/office/drawing/2014/main" val="1436563701"/>
                    </a:ext>
                  </a:extLst>
                </a:gridCol>
                <a:gridCol w="1767945">
                  <a:extLst>
                    <a:ext uri="{9D8B030D-6E8A-4147-A177-3AD203B41FA5}">
                      <a16:colId xmlns:a16="http://schemas.microsoft.com/office/drawing/2014/main" val="2089914225"/>
                    </a:ext>
                  </a:extLst>
                </a:gridCol>
                <a:gridCol w="2355156">
                  <a:extLst>
                    <a:ext uri="{9D8B030D-6E8A-4147-A177-3AD203B41FA5}">
                      <a16:colId xmlns:a16="http://schemas.microsoft.com/office/drawing/2014/main" val="3700913988"/>
                    </a:ext>
                  </a:extLst>
                </a:gridCol>
                <a:gridCol w="2249502">
                  <a:extLst>
                    <a:ext uri="{9D8B030D-6E8A-4147-A177-3AD203B41FA5}">
                      <a16:colId xmlns:a16="http://schemas.microsoft.com/office/drawing/2014/main" val="475206499"/>
                    </a:ext>
                  </a:extLst>
                </a:gridCol>
                <a:gridCol w="2204357">
                  <a:extLst>
                    <a:ext uri="{9D8B030D-6E8A-4147-A177-3AD203B41FA5}">
                      <a16:colId xmlns:a16="http://schemas.microsoft.com/office/drawing/2014/main" val="910287299"/>
                    </a:ext>
                  </a:extLst>
                </a:gridCol>
              </a:tblGrid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 dirty="0">
                          <a:effectLst/>
                        </a:rPr>
                        <a:t>设备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 dirty="0">
                          <a:effectLst/>
                        </a:rPr>
                        <a:t>接口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IP</a:t>
                      </a:r>
                      <a:r>
                        <a:rPr lang="zh-CN" sz="2400" kern="0">
                          <a:effectLst/>
                        </a:rPr>
                        <a:t>地址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子网掩码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默认网关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9069958"/>
                  </a:ext>
                </a:extLst>
              </a:tr>
              <a:tr h="336366">
                <a:tc rowSpan="5"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</a:endParaRPr>
                    </a:p>
                    <a:p>
                      <a:pPr indent="266700"/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</a:endParaRPr>
                    </a:p>
                    <a:p>
                      <a:pPr indent="266700"/>
                      <a:r>
                        <a:rPr lang="en-US" sz="2400" kern="0">
                          <a:effectLst/>
                        </a:rPr>
                        <a:t>LSW1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VLAN 10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172.17.10.1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4494617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VLAN 20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172.17.20.1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8504927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VLAN 30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172.17.30.1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387261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VLAN 88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172.17.88.1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0555315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VLAN 99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172.17.99.1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6898798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PC1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NIC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172.17.10.21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172.17.10.1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108504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PC2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NIC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172.17.20.22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172.17.20.1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0067616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PC3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NIC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172.17.30.23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172.17.30.1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0606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13493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367022" cy="434253"/>
          </a:xfrm>
        </p:spPr>
        <p:txBody>
          <a:bodyPr/>
          <a:lstStyle/>
          <a:p>
            <a:r>
              <a:rPr lang="zh-CN" altLang="en-US" dirty="0"/>
              <a:t>任务四：单臂路由实现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48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S3700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华为路由器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AR1220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3973833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722580" y="3364233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2260147" y="3904807"/>
            <a:ext cx="816333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老张带小陈前往某公司客户实施网络改造。该客户的网络建设较早，只配置有一台二层交换机和一台路由器。由于需要实现内部不同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之间的通讯，在当前的情况下，只能采用单臂路由的实现方式。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0472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任务四：单臂路由实现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80" y="1242731"/>
            <a:ext cx="444336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拓扑结构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F3F48DF-31B9-693F-C087-45BC323D51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16678"/>
              </p:ext>
            </p:extLst>
          </p:nvPr>
        </p:nvGraphicFramePr>
        <p:xfrm>
          <a:off x="6765208" y="1519546"/>
          <a:ext cx="5121993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1492">
                  <a:extLst>
                    <a:ext uri="{9D8B030D-6E8A-4147-A177-3AD203B41FA5}">
                      <a16:colId xmlns:a16="http://schemas.microsoft.com/office/drawing/2014/main" val="1793455874"/>
                    </a:ext>
                  </a:extLst>
                </a:gridCol>
                <a:gridCol w="2027746">
                  <a:extLst>
                    <a:ext uri="{9D8B030D-6E8A-4147-A177-3AD203B41FA5}">
                      <a16:colId xmlns:a16="http://schemas.microsoft.com/office/drawing/2014/main" val="2647476973"/>
                    </a:ext>
                  </a:extLst>
                </a:gridCol>
                <a:gridCol w="1972755">
                  <a:extLst>
                    <a:ext uri="{9D8B030D-6E8A-4147-A177-3AD203B41FA5}">
                      <a16:colId xmlns:a16="http://schemas.microsoft.com/office/drawing/2014/main" val="4012701351"/>
                    </a:ext>
                  </a:extLst>
                </a:gridCol>
              </a:tblGrid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VLAN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 dirty="0">
                          <a:effectLst/>
                        </a:rPr>
                        <a:t>名称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</a:rPr>
                        <a:t>接口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872082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10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Finance Department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E0/0/11-15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1908761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Ministry of Personnel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E0/0/16-20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581507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30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Marketing Department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E0/0/6-10</a:t>
                      </a:r>
                    </a:p>
                    <a:p>
                      <a:pPr indent="254000"/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1967735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altLang="zh-CN" sz="2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altLang="en-US" sz="2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本征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altLang="zh-CN" sz="2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G/0/0/1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303619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99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000" kern="0">
                          <a:effectLst/>
                        </a:rPr>
                        <a:t>管理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VLAN 99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896277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DBC7F3C4-38ED-280A-48F7-9B9979B61BED}"/>
              </a:ext>
            </a:extLst>
          </p:cNvPr>
          <p:cNvSpPr txBox="1"/>
          <p:nvPr/>
        </p:nvSpPr>
        <p:spPr>
          <a:xfrm>
            <a:off x="7626985" y="1121582"/>
            <a:ext cx="3142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和端口分配表</a:t>
            </a:r>
            <a:endParaRPr lang="zh-CN" altLang="en-US" sz="24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0A08629-F00F-16B6-3E8A-73AFEF2A0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60" y="1913754"/>
            <a:ext cx="5398876" cy="346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5720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任务四：单臂路由实现</a:t>
            </a:r>
            <a:r>
              <a:rPr lang="en-US" altLang="zh-CN" dirty="0"/>
              <a:t>VLAN</a:t>
            </a:r>
            <a:r>
              <a:rPr lang="zh-CN" altLang="en-US" dirty="0"/>
              <a:t>间路由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978971" y="1124195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地址规划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E3C46D1-5216-597B-7FB1-C6A478B23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616474"/>
              </p:ext>
            </p:extLst>
          </p:nvPr>
        </p:nvGraphicFramePr>
        <p:xfrm>
          <a:off x="494970" y="1861820"/>
          <a:ext cx="9928515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1555">
                  <a:extLst>
                    <a:ext uri="{9D8B030D-6E8A-4147-A177-3AD203B41FA5}">
                      <a16:colId xmlns:a16="http://schemas.microsoft.com/office/drawing/2014/main" val="1436563701"/>
                    </a:ext>
                  </a:extLst>
                </a:gridCol>
                <a:gridCol w="1974361">
                  <a:extLst>
                    <a:ext uri="{9D8B030D-6E8A-4147-A177-3AD203B41FA5}">
                      <a16:colId xmlns:a16="http://schemas.microsoft.com/office/drawing/2014/main" val="2089914225"/>
                    </a:ext>
                  </a:extLst>
                </a:gridCol>
                <a:gridCol w="2148740">
                  <a:extLst>
                    <a:ext uri="{9D8B030D-6E8A-4147-A177-3AD203B41FA5}">
                      <a16:colId xmlns:a16="http://schemas.microsoft.com/office/drawing/2014/main" val="3700913988"/>
                    </a:ext>
                  </a:extLst>
                </a:gridCol>
                <a:gridCol w="2249502">
                  <a:extLst>
                    <a:ext uri="{9D8B030D-6E8A-4147-A177-3AD203B41FA5}">
                      <a16:colId xmlns:a16="http://schemas.microsoft.com/office/drawing/2014/main" val="475206499"/>
                    </a:ext>
                  </a:extLst>
                </a:gridCol>
                <a:gridCol w="2204357">
                  <a:extLst>
                    <a:ext uri="{9D8B030D-6E8A-4147-A177-3AD203B41FA5}">
                      <a16:colId xmlns:a16="http://schemas.microsoft.com/office/drawing/2014/main" val="910287299"/>
                    </a:ext>
                  </a:extLst>
                </a:gridCol>
              </a:tblGrid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 dirty="0">
                          <a:effectLst/>
                        </a:rPr>
                        <a:t>设备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 dirty="0">
                          <a:effectLst/>
                        </a:rPr>
                        <a:t>接口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IP</a:t>
                      </a:r>
                      <a:r>
                        <a:rPr lang="zh-CN" sz="2400" kern="0">
                          <a:effectLst/>
                        </a:rPr>
                        <a:t>地址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子网掩码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默认网关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9069958"/>
                  </a:ext>
                </a:extLst>
              </a:tr>
              <a:tr h="336366">
                <a:tc rowSpan="5"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</a:endParaRPr>
                    </a:p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</a:endParaRPr>
                    </a:p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LSW1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G0/0/0. 10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172.17.10.1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4494617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altLang="zh-CN" sz="2400" kern="0" dirty="0">
                          <a:effectLst/>
                        </a:rPr>
                        <a:t>G0/0/0. </a:t>
                      </a:r>
                      <a:r>
                        <a:rPr lang="en-US" sz="2400" kern="0" dirty="0">
                          <a:effectLst/>
                        </a:rPr>
                        <a:t>20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172.17.20.1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8504927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altLang="zh-CN" sz="2400" kern="0" dirty="0">
                          <a:effectLst/>
                        </a:rPr>
                        <a:t>G0/0/0. </a:t>
                      </a:r>
                      <a:r>
                        <a:rPr lang="en-US" sz="2400" kern="0" dirty="0">
                          <a:effectLst/>
                        </a:rPr>
                        <a:t>30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172.17.30.1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387261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altLang="zh-CN" sz="2400" kern="0" dirty="0">
                          <a:effectLst/>
                        </a:rPr>
                        <a:t>G0/0/0. </a:t>
                      </a:r>
                      <a:r>
                        <a:rPr lang="en-US" sz="2400" kern="0" dirty="0">
                          <a:effectLst/>
                        </a:rPr>
                        <a:t>88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172.17.88.1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>
                          <a:effectLst/>
                        </a:rPr>
                        <a:t>不适用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0555315"/>
                  </a:ext>
                </a:extLst>
              </a:tr>
              <a:tr h="3363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altLang="zh-CN" sz="2400" kern="0" dirty="0">
                          <a:effectLst/>
                        </a:rPr>
                        <a:t>G0/0/0. </a:t>
                      </a:r>
                      <a:r>
                        <a:rPr lang="en-US" sz="2400" kern="0" dirty="0">
                          <a:effectLst/>
                        </a:rPr>
                        <a:t>99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172.17.99.1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zh-CN" sz="2400" kern="0" dirty="0">
                          <a:effectLst/>
                        </a:rPr>
                        <a:t>不适用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6898798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0" dirty="0">
                          <a:effectLst/>
                        </a:rPr>
                        <a:t>LSW1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0" dirty="0">
                          <a:effectLst/>
                        </a:rPr>
                        <a:t>VLAN 99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172.17.99.10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0" dirty="0">
                          <a:effectLst/>
                        </a:rPr>
                        <a:t>172.17.99.1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4507350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PC1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NIC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172.17.10.21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172.17.10.1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108504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PC2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NIC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172.17.20.22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255.255.255.0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172.17.20.1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0067616"/>
                  </a:ext>
                </a:extLst>
              </a:tr>
              <a:tr h="336366"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PC3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NIC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172.17.30.23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>
                          <a:effectLst/>
                        </a:rPr>
                        <a:t>255.255.255.0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/>
                      <a:r>
                        <a:rPr lang="en-US" sz="2400" kern="0" dirty="0">
                          <a:effectLst/>
                        </a:rPr>
                        <a:t>172.17.30.1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0606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8714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367022" cy="434253"/>
          </a:xfrm>
        </p:spPr>
        <p:txBody>
          <a:bodyPr/>
          <a:lstStyle/>
          <a:p>
            <a:r>
              <a:rPr lang="zh-CN" altLang="en-US" dirty="0"/>
              <a:t>任务五：交换机生成树的配置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119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S3700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3973833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722580" y="3364233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2260147" y="3904807"/>
            <a:ext cx="816333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今天，老张对小陈说上次刚给你培训了生成树的相关理论和实操知识，最近刚好一个客户的网络要进行生成树的配置。现在就带小陈开开眼界，看看如何在项目中实施快速生成树协议及采用边缘端口及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BPDU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防护等技术优化生成树。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2015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任务五：交换机生成树的配置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80" y="1242731"/>
            <a:ext cx="444336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拓扑结构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F3F48DF-31B9-693F-C087-45BC323D51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187732"/>
              </p:ext>
            </p:extLst>
          </p:nvPr>
        </p:nvGraphicFramePr>
        <p:xfrm>
          <a:off x="7274247" y="1752579"/>
          <a:ext cx="3149238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1492">
                  <a:extLst>
                    <a:ext uri="{9D8B030D-6E8A-4147-A177-3AD203B41FA5}">
                      <a16:colId xmlns:a16="http://schemas.microsoft.com/office/drawing/2014/main" val="1793455874"/>
                    </a:ext>
                  </a:extLst>
                </a:gridCol>
                <a:gridCol w="2027746">
                  <a:extLst>
                    <a:ext uri="{9D8B030D-6E8A-4147-A177-3AD203B41FA5}">
                      <a16:colId xmlns:a16="http://schemas.microsoft.com/office/drawing/2014/main" val="2647476973"/>
                    </a:ext>
                  </a:extLst>
                </a:gridCol>
              </a:tblGrid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 dirty="0">
                          <a:effectLst/>
                        </a:rPr>
                        <a:t>VLAN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altLang="en-US" sz="2000" kern="0" dirty="0">
                          <a:effectLst/>
                        </a:rPr>
                        <a:t>描述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872082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10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altLang="en-US" sz="2000" kern="0" dirty="0">
                          <a:effectLst/>
                        </a:rPr>
                        <a:t>业务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1908761"/>
                  </a:ext>
                </a:extLst>
              </a:tr>
              <a:tr h="262577">
                <a:tc>
                  <a:txBody>
                    <a:bodyPr/>
                    <a:lstStyle/>
                    <a:p>
                      <a:pPr indent="254000"/>
                      <a:r>
                        <a:rPr lang="en-US" sz="2000" kern="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altLang="en-US" sz="2000" kern="0" dirty="0">
                          <a:effectLst/>
                        </a:rPr>
                        <a:t>办公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581507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DBC7F3C4-38ED-280A-48F7-9B9979B61BED}"/>
              </a:ext>
            </a:extLst>
          </p:cNvPr>
          <p:cNvSpPr txBox="1"/>
          <p:nvPr/>
        </p:nvSpPr>
        <p:spPr>
          <a:xfrm>
            <a:off x="7626985" y="1121582"/>
            <a:ext cx="3142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VLAN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规划</a:t>
            </a:r>
            <a:endParaRPr lang="zh-CN" altLang="en-US" sz="24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004237A-E9B1-58B4-2571-45C8AD6C0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961" y="2053027"/>
            <a:ext cx="4801266" cy="306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082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任务五：交换机生成树的配置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978971" y="1124195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接口规划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BE26C27-87C3-EA4A-A273-377ED54FF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95680"/>
              </p:ext>
            </p:extLst>
          </p:nvPr>
        </p:nvGraphicFramePr>
        <p:xfrm>
          <a:off x="1583871" y="1881221"/>
          <a:ext cx="8464873" cy="3545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4986">
                  <a:extLst>
                    <a:ext uri="{9D8B030D-6E8A-4147-A177-3AD203B41FA5}">
                      <a16:colId xmlns:a16="http://schemas.microsoft.com/office/drawing/2014/main" val="2000504457"/>
                    </a:ext>
                  </a:extLst>
                </a:gridCol>
                <a:gridCol w="3869871">
                  <a:extLst>
                    <a:ext uri="{9D8B030D-6E8A-4147-A177-3AD203B41FA5}">
                      <a16:colId xmlns:a16="http://schemas.microsoft.com/office/drawing/2014/main" val="3613892702"/>
                    </a:ext>
                  </a:extLst>
                </a:gridCol>
                <a:gridCol w="2260016">
                  <a:extLst>
                    <a:ext uri="{9D8B030D-6E8A-4147-A177-3AD203B41FA5}">
                      <a16:colId xmlns:a16="http://schemas.microsoft.com/office/drawing/2014/main" val="3309792362"/>
                    </a:ext>
                  </a:extLst>
                </a:gridCol>
              </a:tblGrid>
              <a:tr h="417066">
                <a:tc>
                  <a:txBody>
                    <a:bodyPr/>
                    <a:lstStyle/>
                    <a:p>
                      <a:pPr indent="254000"/>
                      <a:r>
                        <a:rPr lang="zh-CN" sz="2400" kern="0" dirty="0">
                          <a:effectLst/>
                        </a:rPr>
                        <a:t>设备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400" kern="0">
                          <a:effectLst/>
                        </a:rPr>
                        <a:t>接口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zh-CN" sz="2400" kern="0" dirty="0">
                          <a:effectLst/>
                        </a:rPr>
                        <a:t>接口类型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3619897282"/>
                  </a:ext>
                </a:extLst>
              </a:tr>
              <a:tr h="521333">
                <a:tc rowSpan="2"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LSW1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4275951266"/>
                  </a:ext>
                </a:extLst>
              </a:tr>
              <a:tr h="5213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0/0/2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254562392"/>
                  </a:ext>
                </a:extLst>
              </a:tr>
              <a:tr h="521333">
                <a:tc rowSpan="2"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LSW2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920843070"/>
                  </a:ext>
                </a:extLst>
              </a:tr>
              <a:tr h="5213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0/0/2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3291329847"/>
                  </a:ext>
                </a:extLst>
              </a:tr>
              <a:tr h="521333">
                <a:tc rowSpan="2">
                  <a:txBody>
                    <a:bodyPr/>
                    <a:lstStyle/>
                    <a:p>
                      <a:pPr indent="254000"/>
                      <a:r>
                        <a:rPr lang="en-US" sz="2400" kern="0">
                          <a:effectLst/>
                        </a:rPr>
                        <a:t>LSW3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0/0/1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2002079858"/>
                  </a:ext>
                </a:extLst>
              </a:tr>
              <a:tr h="5213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 err="1">
                          <a:effectLst/>
                        </a:rPr>
                        <a:t>GigabitEthernet</a:t>
                      </a:r>
                      <a:r>
                        <a:rPr lang="en-US" sz="2400" kern="0" dirty="0">
                          <a:effectLst/>
                        </a:rPr>
                        <a:t> 0/0/2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tc>
                  <a:txBody>
                    <a:bodyPr/>
                    <a:lstStyle/>
                    <a:p>
                      <a:pPr indent="254000"/>
                      <a:r>
                        <a:rPr lang="en-US" sz="2400" kern="0" dirty="0">
                          <a:effectLst/>
                        </a:rPr>
                        <a:t>Trunk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591" marR="57591" marT="0" marB="0" anchor="ctr"/>
                </a:tc>
                <a:extLst>
                  <a:ext uri="{0D108BD9-81ED-4DB2-BD59-A6C34878D82A}">
                    <a16:rowId xmlns:a16="http://schemas.microsoft.com/office/drawing/2014/main" val="1658219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97118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367022" cy="434253"/>
          </a:xfrm>
        </p:spPr>
        <p:txBody>
          <a:bodyPr/>
          <a:lstStyle/>
          <a:p>
            <a:r>
              <a:rPr lang="zh-CN" altLang="en-US" dirty="0"/>
              <a:t>任务六：</a:t>
            </a:r>
            <a:r>
              <a:rPr lang="en-US" altLang="zh-CN" dirty="0"/>
              <a:t>DHCP</a:t>
            </a:r>
            <a:r>
              <a:rPr lang="zh-CN" altLang="en-US" dirty="0"/>
              <a:t>服务配置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165" y="1271577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998305" y="2161540"/>
            <a:ext cx="7830820" cy="1119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华为交换机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S5700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endParaRPr lang="en-US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2.PC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</a:p>
          <a:p>
            <a:pPr defTabSz="685165">
              <a:lnSpc>
                <a:spcPct val="120000"/>
              </a:lnSpc>
              <a:defRPr/>
            </a:pPr>
            <a:endParaRPr lang="en-US" altLang="zh-CN" sz="1800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Group 332"/>
          <p:cNvGrpSpPr/>
          <p:nvPr/>
        </p:nvGrpSpPr>
        <p:grpSpPr>
          <a:xfrm>
            <a:off x="1537165" y="2291744"/>
            <a:ext cx="259244" cy="259815"/>
            <a:chOff x="4643438" y="2786064"/>
            <a:chExt cx="288476" cy="288476"/>
          </a:xfrm>
        </p:grpSpPr>
        <p:sp>
          <p:nvSpPr>
            <p:cNvPr id="327" name="Oval 326"/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6"/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332">
            <a:extLst>
              <a:ext uri="{FF2B5EF4-FFF2-40B4-BE49-F238E27FC236}">
                <a16:creationId xmlns:a16="http://schemas.microsoft.com/office/drawing/2014/main" id="{D89EEBB1-7DDE-D6E5-F4D5-73678716DCE0}"/>
              </a:ext>
            </a:extLst>
          </p:cNvPr>
          <p:cNvGrpSpPr/>
          <p:nvPr/>
        </p:nvGrpSpPr>
        <p:grpSpPr>
          <a:xfrm>
            <a:off x="1537165" y="3973833"/>
            <a:ext cx="259244" cy="259815"/>
            <a:chOff x="4643438" y="2786064"/>
            <a:chExt cx="288476" cy="288476"/>
          </a:xfrm>
        </p:grpSpPr>
        <p:sp>
          <p:nvSpPr>
            <p:cNvPr id="15" name="Oval 326">
              <a:extLst>
                <a:ext uri="{FF2B5EF4-FFF2-40B4-BE49-F238E27FC236}">
                  <a16:creationId xmlns:a16="http://schemas.microsoft.com/office/drawing/2014/main" id="{1D5BA8E3-8A55-C4F3-D263-9F7A4FE8DD35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072A458-6CAD-6AA0-7FF4-FFF9F3EB8F65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C37A149-90DA-BDFC-AB63-8B4320FD82E7}"/>
              </a:ext>
            </a:extLst>
          </p:cNvPr>
          <p:cNvSpPr txBox="1"/>
          <p:nvPr/>
        </p:nvSpPr>
        <p:spPr>
          <a:xfrm>
            <a:off x="1722580" y="3364233"/>
            <a:ext cx="339241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F50AD-B314-DFA1-BDB6-245823928FAC}"/>
              </a:ext>
            </a:extLst>
          </p:cNvPr>
          <p:cNvSpPr txBox="1"/>
          <p:nvPr/>
        </p:nvSpPr>
        <p:spPr>
          <a:xfrm>
            <a:off x="1722581" y="3904807"/>
            <a:ext cx="8700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某天，客户打来电话请求老张帮忙完成局域网内计算机配置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地址的事宜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需要在短时间内完成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多台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计算机连接网络的工作。如果每台计算机都手工配置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地址，无疑是非常巨大的工作量。因此老张计划带上小陈，在客户的网络中部署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DHCP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服务，从而能够自动地为这些计算机分配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地址，从而减少工作量。</a:t>
            </a:r>
          </a:p>
        </p:txBody>
      </p:sp>
    </p:spTree>
    <p:extLst>
      <p:ext uri="{BB962C8B-B14F-4D97-AF65-F5344CB8AC3E}">
        <p14:creationId xmlns:p14="http://schemas.microsoft.com/office/powerpoint/2010/main" val="23918035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1116BB3-2608-268C-F7F9-FF5D30B35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59" y="1876832"/>
            <a:ext cx="4868795" cy="3902167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83" y="365203"/>
            <a:ext cx="6273760" cy="434253"/>
          </a:xfrm>
        </p:spPr>
        <p:txBody>
          <a:bodyPr/>
          <a:lstStyle/>
          <a:p>
            <a:r>
              <a:rPr lang="zh-CN" altLang="en-US" dirty="0"/>
              <a:t>任务六：</a:t>
            </a:r>
            <a:r>
              <a:rPr lang="en-US" altLang="zh-CN" dirty="0"/>
              <a:t>DHCP</a:t>
            </a:r>
            <a:r>
              <a:rPr lang="zh-CN" altLang="en-US" dirty="0"/>
              <a:t>服务配置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80" y="1242731"/>
            <a:ext cx="4443364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拓扑结构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931545" y="20828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294975" y="4996044"/>
            <a:ext cx="7820660" cy="782320"/>
            <a:chOff x="396" y="5173"/>
            <a:chExt cx="12316" cy="1232"/>
          </a:xfrm>
        </p:grpSpPr>
        <p:cxnSp>
          <p:nvCxnSpPr>
            <p:cNvPr id="4" name="Line0"/>
            <p:cNvCxnSpPr/>
            <p:nvPr/>
          </p:nvCxnSpPr>
          <p:spPr>
            <a:xfrm>
              <a:off x="396" y="6307"/>
              <a:ext cx="117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106" name="Freeform0"/>
            <p:cNvSpPr>
              <a:spLocks noEditPoints="1"/>
            </p:cNvSpPr>
            <p:nvPr/>
          </p:nvSpPr>
          <p:spPr>
            <a:xfrm>
              <a:off x="11622" y="5173"/>
              <a:ext cx="1090" cy="1233"/>
            </a:xfrm>
            <a:custGeom>
              <a:avLst/>
              <a:gdLst/>
              <a:ahLst/>
              <a:cxnLst>
                <a:cxn ang="0">
                  <a:pos x="390427" y="576779"/>
                </a:cxn>
                <a:cxn ang="0">
                  <a:pos x="501978" y="429924"/>
                </a:cxn>
                <a:cxn ang="0">
                  <a:pos x="692384" y="108545"/>
                </a:cxn>
                <a:cxn ang="0">
                  <a:pos x="665457" y="78748"/>
                </a:cxn>
                <a:cxn ang="0">
                  <a:pos x="532751" y="78748"/>
                </a:cxn>
                <a:cxn ang="0">
                  <a:pos x="346192" y="0"/>
                </a:cxn>
                <a:cxn ang="0">
                  <a:pos x="159632" y="78748"/>
                </a:cxn>
                <a:cxn ang="0">
                  <a:pos x="26926" y="78748"/>
                </a:cxn>
                <a:cxn ang="0">
                  <a:pos x="0" y="108545"/>
                </a:cxn>
                <a:cxn ang="0">
                  <a:pos x="188482" y="429924"/>
                </a:cxn>
                <a:cxn ang="0">
                  <a:pos x="300033" y="576779"/>
                </a:cxn>
                <a:cxn ang="0">
                  <a:pos x="300033" y="632116"/>
                </a:cxn>
                <a:cxn ang="0">
                  <a:pos x="175019" y="706607"/>
                </a:cxn>
                <a:cxn ang="0">
                  <a:pos x="346192" y="783228"/>
                </a:cxn>
                <a:cxn ang="0">
                  <a:pos x="517364" y="706607"/>
                </a:cxn>
                <a:cxn ang="0">
                  <a:pos x="390427" y="632116"/>
                </a:cxn>
                <a:cxn ang="0">
                  <a:pos x="390427" y="576779"/>
                </a:cxn>
                <a:cxn ang="0">
                  <a:pos x="498131" y="361817"/>
                </a:cxn>
                <a:cxn ang="0">
                  <a:pos x="540444" y="138341"/>
                </a:cxn>
                <a:cxn ang="0">
                  <a:pos x="636608" y="138341"/>
                </a:cxn>
                <a:cxn ang="0">
                  <a:pos x="498131" y="361817"/>
                </a:cxn>
                <a:cxn ang="0">
                  <a:pos x="346192" y="51080"/>
                </a:cxn>
                <a:cxn ang="0">
                  <a:pos x="492361" y="117058"/>
                </a:cxn>
                <a:cxn ang="0">
                  <a:pos x="346192" y="183036"/>
                </a:cxn>
                <a:cxn ang="0">
                  <a:pos x="200022" y="117058"/>
                </a:cxn>
                <a:cxn ang="0">
                  <a:pos x="346192" y="51080"/>
                </a:cxn>
                <a:cxn ang="0">
                  <a:pos x="55775" y="138341"/>
                </a:cxn>
                <a:cxn ang="0">
                  <a:pos x="151939" y="138341"/>
                </a:cxn>
                <a:cxn ang="0">
                  <a:pos x="194252" y="361817"/>
                </a:cxn>
                <a:cxn ang="0">
                  <a:pos x="55775" y="138341"/>
                </a:cxn>
              </a:cxnLst>
              <a:rect l="0" t="0" r="0" b="0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2F5EB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1F89D76-09A0-C724-53D9-7CD1EAA0FAA3}"/>
              </a:ext>
            </a:extLst>
          </p:cNvPr>
          <p:cNvSpPr txBox="1"/>
          <p:nvPr/>
        </p:nvSpPr>
        <p:spPr>
          <a:xfrm>
            <a:off x="6315047" y="2208659"/>
            <a:ext cx="44433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新办公室局域网计划采用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192.168.10.0/24</a:t>
            </a:r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网段，</a:t>
            </a:r>
            <a:endParaRPr lang="en-US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网关设置为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192.168.10.254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031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696084" y="2412228"/>
            <a:ext cx="87998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/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LLC</a:t>
            </a:r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子层是数据链路层的上层部分，主要功能是为网络层提供统一的服务接口。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en-US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LLC</a:t>
            </a:r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子层提供三种类型的服务：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en-US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面向连接的服务（需确认）；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en-US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无连接的服务（需确认）；</a:t>
            </a:r>
            <a:endParaRPr lang="en-US" altLang="zh-CN" sz="2400" kern="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09600"/>
            <a:r>
              <a:rPr lang="en-US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无连接的服务（无需确认）。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Group 332">
            <a:extLst>
              <a:ext uri="{FF2B5EF4-FFF2-40B4-BE49-F238E27FC236}">
                <a16:creationId xmlns:a16="http://schemas.microsoft.com/office/drawing/2014/main" id="{AEB76F6E-FA57-A8A0-BB67-239CA38045CD}"/>
              </a:ext>
            </a:extLst>
          </p:cNvPr>
          <p:cNvGrpSpPr/>
          <p:nvPr/>
        </p:nvGrpSpPr>
        <p:grpSpPr>
          <a:xfrm>
            <a:off x="1084386" y="2531827"/>
            <a:ext cx="259244" cy="259815"/>
            <a:chOff x="4643438" y="2786064"/>
            <a:chExt cx="288476" cy="288476"/>
          </a:xfrm>
        </p:grpSpPr>
        <p:sp>
          <p:nvSpPr>
            <p:cNvPr id="14" name="Oval 326">
              <a:extLst>
                <a:ext uri="{FF2B5EF4-FFF2-40B4-BE49-F238E27FC236}">
                  <a16:creationId xmlns:a16="http://schemas.microsoft.com/office/drawing/2014/main" id="{F680FA25-98A9-76E6-A7F3-8E54DD31891F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0FA6AB63-D329-5DF1-B72F-4F9C1F3CB0DA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332">
            <a:extLst>
              <a:ext uri="{FF2B5EF4-FFF2-40B4-BE49-F238E27FC236}">
                <a16:creationId xmlns:a16="http://schemas.microsoft.com/office/drawing/2014/main" id="{5410A673-4F3A-1003-F95D-970EAB5B4B73}"/>
              </a:ext>
            </a:extLst>
          </p:cNvPr>
          <p:cNvGrpSpPr/>
          <p:nvPr/>
        </p:nvGrpSpPr>
        <p:grpSpPr>
          <a:xfrm>
            <a:off x="1084386" y="3318673"/>
            <a:ext cx="259244" cy="259815"/>
            <a:chOff x="4643438" y="2786064"/>
            <a:chExt cx="288476" cy="288476"/>
          </a:xfrm>
        </p:grpSpPr>
        <p:sp>
          <p:nvSpPr>
            <p:cNvPr id="22" name="Oval 326">
              <a:extLst>
                <a:ext uri="{FF2B5EF4-FFF2-40B4-BE49-F238E27FC236}">
                  <a16:creationId xmlns:a16="http://schemas.microsoft.com/office/drawing/2014/main" id="{6EDECE53-8ACA-8340-5B85-DDD5CB76CE71}"/>
                </a:ext>
              </a:extLst>
            </p:cNvPr>
            <p:cNvSpPr/>
            <p:nvPr/>
          </p:nvSpPr>
          <p:spPr>
            <a:xfrm>
              <a:off x="4643438" y="2786064"/>
              <a:ext cx="288851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8B5A9A25-EA0F-E2F1-7D25-930B855C9BC0}"/>
                </a:ext>
              </a:extLst>
            </p:cNvPr>
            <p:cNvSpPr/>
            <p:nvPr/>
          </p:nvSpPr>
          <p:spPr bwMode="auto">
            <a:xfrm>
              <a:off x="4735489" y="2871656"/>
              <a:ext cx="114271" cy="118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2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81057DC-C311-F847-7696-1126F85E07AF}"/>
              </a:ext>
            </a:extLst>
          </p:cNvPr>
          <p:cNvSpPr txBox="1"/>
          <p:nvPr/>
        </p:nvSpPr>
        <p:spPr>
          <a:xfrm>
            <a:off x="1957436" y="1832610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LLC</a:t>
            </a:r>
            <a:r>
              <a:rPr lang="zh-CN" altLang="zh-CN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子层</a:t>
            </a:r>
            <a:endParaRPr lang="zh-CN" altLang="en-US" sz="27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3669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</a:t>
            </a:r>
            <a:r>
              <a:rPr lang="zh-CN" altLang="en-US" dirty="0"/>
              <a:t>以太网技术概述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3379" y="1583055"/>
            <a:ext cx="7885241" cy="499110"/>
          </a:xfrm>
          <a:prstGeom prst="rect">
            <a:avLst/>
          </a:prstGeom>
          <a:noFill/>
        </p:spPr>
        <p:txBody>
          <a:bodyPr wrap="square" tIns="42254" bIns="42254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局域网组网标准</a:t>
            </a:r>
          </a:p>
        </p:txBody>
      </p:sp>
      <p:grpSp>
        <p:nvGrpSpPr>
          <p:cNvPr id="4097" name="组合 3"/>
          <p:cNvGrpSpPr/>
          <p:nvPr/>
        </p:nvGrpSpPr>
        <p:grpSpPr>
          <a:xfrm>
            <a:off x="874395" y="179070"/>
            <a:ext cx="6696075" cy="933450"/>
            <a:chOff x="1076" y="1431"/>
            <a:chExt cx="10544" cy="1470"/>
          </a:xfrm>
        </p:grpSpPr>
        <p:cxnSp>
          <p:nvCxnSpPr>
            <p:cNvPr id="52" name="Line0"/>
            <p:cNvCxnSpPr/>
            <p:nvPr/>
          </p:nvCxnSpPr>
          <p:spPr>
            <a:xfrm flipV="1">
              <a:off x="1076" y="2565"/>
              <a:ext cx="9879" cy="5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409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62" y="1431"/>
              <a:ext cx="1357" cy="14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Rectangle 330">
            <a:extLst>
              <a:ext uri="{FF2B5EF4-FFF2-40B4-BE49-F238E27FC236}">
                <a16:creationId xmlns:a16="http://schemas.microsoft.com/office/drawing/2014/main" id="{B3375ED5-BC9D-56CC-E8F4-D698877A2476}"/>
              </a:ext>
            </a:extLst>
          </p:cNvPr>
          <p:cNvSpPr/>
          <p:nvPr/>
        </p:nvSpPr>
        <p:spPr>
          <a:xfrm>
            <a:off x="1154750" y="2256509"/>
            <a:ext cx="9410258" cy="3577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802.1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：定义了局域网体系结构；网际互连，网络管理及寻址；网络管理。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802.2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：定义了逻辑链路控制子层（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LLC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）功能与服务。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802.3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CSMA/CD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总线介质访问控制子层与物理层规范。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802.4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：定义了令牌总线（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Token Passing Bus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）介质访问控制子层与物理层规范。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IEEE 802.5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：定义了令牌环（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Token Ring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）介质访问控制子层与物理层规范。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609600" algn="just"/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0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大数据平台构建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E3"/>
      </a:accent1>
      <a:accent2>
        <a:srgbClr val="29A9FF"/>
      </a:accent2>
      <a:accent3>
        <a:srgbClr val="298DFE"/>
      </a:accent3>
      <a:accent4>
        <a:srgbClr val="0C336F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4539</Words>
  <Application>Microsoft Office PowerPoint</Application>
  <PresentationFormat>宽屏</PresentationFormat>
  <Paragraphs>657</Paragraphs>
  <Slides>80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90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知识结构</vt:lpstr>
      <vt:lpstr>PowerPoint 演示文稿</vt:lpstr>
      <vt:lpstr>PowerPoint 演示文稿</vt:lpstr>
      <vt:lpstr>4.1.1以太网技术概述</vt:lpstr>
      <vt:lpstr>4.1.1以太网技术概述</vt:lpstr>
      <vt:lpstr>4.1.1以太网技术概述</vt:lpstr>
      <vt:lpstr>4.1.1以太网技术概述</vt:lpstr>
      <vt:lpstr>4.1.1以太网技术概述</vt:lpstr>
      <vt:lpstr>4.1.1以太网技术概述</vt:lpstr>
      <vt:lpstr>4.1.2冲突域域广播域</vt:lpstr>
      <vt:lpstr>4.1.2冲突域域广播域</vt:lpstr>
      <vt:lpstr>4.1.2冲突域域广播域</vt:lpstr>
      <vt:lpstr>4.1.3  CSMA/CD</vt:lpstr>
      <vt:lpstr>4.1.4 以太网技术发展</vt:lpstr>
      <vt:lpstr>PowerPoint 演示文稿</vt:lpstr>
      <vt:lpstr>PowerPoint 演示文稿</vt:lpstr>
      <vt:lpstr>4.2.1以太网交换机的硬件结构</vt:lpstr>
      <vt:lpstr>4.2.2 交换机的转发原理</vt:lpstr>
      <vt:lpstr>4.2.3 交换机的基础配置</vt:lpstr>
      <vt:lpstr>4.2.3 交换机的基础配置</vt:lpstr>
      <vt:lpstr>PowerPoint 演示文稿</vt:lpstr>
      <vt:lpstr>PowerPoint 演示文稿</vt:lpstr>
      <vt:lpstr>4.3.1VLAN技术简介</vt:lpstr>
      <vt:lpstr>4.3.2 VLAN的原理</vt:lpstr>
      <vt:lpstr>4.3.2 VLAN的原理</vt:lpstr>
      <vt:lpstr>4.3.3 VLAN的配置</vt:lpstr>
      <vt:lpstr>4.3.3 VLAN的配置</vt:lpstr>
      <vt:lpstr>4.3.4VLAN间路由</vt:lpstr>
      <vt:lpstr>4.3.4VLAN间路由</vt:lpstr>
      <vt:lpstr>PowerPoint 演示文稿</vt:lpstr>
      <vt:lpstr>PowerPoint 演示文稿</vt:lpstr>
      <vt:lpstr>4.4.1二层网络的冗余</vt:lpstr>
      <vt:lpstr>4.4.1 二层网络的冗余</vt:lpstr>
      <vt:lpstr>4.4.2 生成树协议简介</vt:lpstr>
      <vt:lpstr>4.4.3 生成树协议工作原理</vt:lpstr>
      <vt:lpstr>4.4.3 生成树协议工作原理</vt:lpstr>
      <vt:lpstr>（1）选举根桥</vt:lpstr>
      <vt:lpstr>（2）选举根端口</vt:lpstr>
      <vt:lpstr>（3）选举指定端口</vt:lpstr>
      <vt:lpstr>（4）阻塞预备端口</vt:lpstr>
      <vt:lpstr>4.4.4 生成树协议端口状态</vt:lpstr>
      <vt:lpstr>4.4.5 生成树协议的配置</vt:lpstr>
      <vt:lpstr>4.4.6 快速生成树协议</vt:lpstr>
      <vt:lpstr>4.4.6 快速生成树协议</vt:lpstr>
      <vt:lpstr>4.4.6 快速生成树协议</vt:lpstr>
      <vt:lpstr>4.4.6 快速生成树协议</vt:lpstr>
      <vt:lpstr>4.4.6 快速生成树协议</vt:lpstr>
      <vt:lpstr>PowerPoint 演示文稿</vt:lpstr>
      <vt:lpstr>PowerPoint 演示文稿</vt:lpstr>
      <vt:lpstr>4.5.1 DHCP技术概述 </vt:lpstr>
      <vt:lpstr>4.5.1 DHCP技术概述 </vt:lpstr>
      <vt:lpstr>4.5.1 DHCP技术概述</vt:lpstr>
      <vt:lpstr>4.5.2 DHCP工作过程 </vt:lpstr>
      <vt:lpstr>4.5.2 DHCP工作过程 </vt:lpstr>
      <vt:lpstr>4.5.2 DHCP工作过程</vt:lpstr>
      <vt:lpstr>4.5.2 DHCP工作过程</vt:lpstr>
      <vt:lpstr>4.5.3 DHCP中继</vt:lpstr>
      <vt:lpstr>4.5.3 DHCP中继</vt:lpstr>
      <vt:lpstr>4.5.3 DHCP中继  </vt:lpstr>
      <vt:lpstr>4.5.3 DHCP中继</vt:lpstr>
      <vt:lpstr>PowerPoint 演示文稿</vt:lpstr>
      <vt:lpstr>PowerPoint 演示文稿</vt:lpstr>
      <vt:lpstr>任务一：交换机基础配置</vt:lpstr>
      <vt:lpstr>任务一：交换机基础配置</vt:lpstr>
      <vt:lpstr>任务二：交换机的VLAN与中继配置</vt:lpstr>
      <vt:lpstr>任务二：交换机的VLAN与中继配置</vt:lpstr>
      <vt:lpstr>任务二：交换机的VLAN与中继配置</vt:lpstr>
      <vt:lpstr>任务三：三层交换机实现VLAN间路由</vt:lpstr>
      <vt:lpstr>任务三：三层交换机实现VLAN间路由</vt:lpstr>
      <vt:lpstr>任务三：三层交换机实现VLAN间路由</vt:lpstr>
      <vt:lpstr>任务四：单臂路由实现VLAN间路由</vt:lpstr>
      <vt:lpstr>任务四：单臂路由实现VLAN间路由</vt:lpstr>
      <vt:lpstr>任务四：单臂路由实现VLAN间路由</vt:lpstr>
      <vt:lpstr>任务五：交换机生成树的配置</vt:lpstr>
      <vt:lpstr>任务五：交换机生成树的配置</vt:lpstr>
      <vt:lpstr>任务五：交换机生成树的配置</vt:lpstr>
      <vt:lpstr>任务六：DHCP服务配置</vt:lpstr>
      <vt:lpstr>任务六：DHCP服务配置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et_qing</dc:creator>
  <cp:lastModifiedBy>Jack</cp:lastModifiedBy>
  <cp:revision>66</cp:revision>
  <dcterms:created xsi:type="dcterms:W3CDTF">2018-03-26T08:05:00Z</dcterms:created>
  <dcterms:modified xsi:type="dcterms:W3CDTF">2022-07-29T09:31:44Z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2052-11.1.0.9991</vt:lpwstr>
  </property>
</Properties>
</file>